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notesSlides/notesSlide2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5.xml" ContentType="application/vnd.openxmlformats-officedocument.presentationml.notesSlide+xml"/>
  <Override PartName="/ppt/tags/tag72.xml" ContentType="application/vnd.openxmlformats-officedocument.presentationml.tags+xml"/>
  <Override PartName="/ppt/notesSlides/notesSlide26.xml" ContentType="application/vnd.openxmlformats-officedocument.presentationml.notesSlide+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tags/tag87.xml" ContentType="application/vnd.openxmlformats-officedocument.presentationml.tags+xml"/>
  <Override PartName="/ppt/notesSlides/notesSlide30.xml" ContentType="application/vnd.openxmlformats-officedocument.presentationml.notesSlide+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notesSlides/notesSlide3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3.xml" ContentType="application/vnd.openxmlformats-officedocument.presentationml.notesSlide+xml"/>
  <Override PartName="/ppt/tags/tag101.xml" ContentType="application/vnd.openxmlformats-officedocument.presentationml.tags+xml"/>
  <Override PartName="/ppt/notesSlides/notesSlide34.xml" ContentType="application/vnd.openxmlformats-officedocument.presentationml.notesSlide+xml"/>
  <Override PartName="/ppt/tags/tag102.xml" ContentType="application/vnd.openxmlformats-officedocument.presentationml.tags+xml"/>
  <Override PartName="/ppt/notesSlides/notesSlide35.xml" ContentType="application/vnd.openxmlformats-officedocument.presentationml.notesSlide+xml"/>
  <Override PartName="/ppt/tags/tag103.xml" ContentType="application/vnd.openxmlformats-officedocument.presentationml.tags+xml"/>
  <Override PartName="/ppt/notesSlides/notesSlide36.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77"/>
  </p:notesMasterIdLst>
  <p:handoutMasterIdLst>
    <p:handoutMasterId r:id="rId78"/>
  </p:handoutMasterIdLst>
  <p:sldIdLst>
    <p:sldId id="321" r:id="rId3"/>
    <p:sldId id="319" r:id="rId4"/>
    <p:sldId id="320" r:id="rId5"/>
    <p:sldId id="322" r:id="rId6"/>
    <p:sldId id="323" r:id="rId7"/>
    <p:sldId id="324" r:id="rId8"/>
    <p:sldId id="325" r:id="rId9"/>
    <p:sldId id="326" r:id="rId10"/>
    <p:sldId id="327" r:id="rId11"/>
    <p:sldId id="328" r:id="rId12"/>
    <p:sldId id="329" r:id="rId13"/>
    <p:sldId id="330" r:id="rId14"/>
    <p:sldId id="331" r:id="rId15"/>
    <p:sldId id="332" r:id="rId16"/>
    <p:sldId id="334" r:id="rId17"/>
    <p:sldId id="335" r:id="rId18"/>
    <p:sldId id="336" r:id="rId19"/>
    <p:sldId id="337" r:id="rId20"/>
    <p:sldId id="342" r:id="rId21"/>
    <p:sldId id="350" r:id="rId22"/>
    <p:sldId id="354" r:id="rId23"/>
    <p:sldId id="355" r:id="rId24"/>
    <p:sldId id="364" r:id="rId25"/>
    <p:sldId id="380" r:id="rId26"/>
    <p:sldId id="382" r:id="rId27"/>
    <p:sldId id="383" r:id="rId28"/>
    <p:sldId id="256" r:id="rId29"/>
    <p:sldId id="257" r:id="rId30"/>
    <p:sldId id="258" r:id="rId31"/>
    <p:sldId id="260" r:id="rId32"/>
    <p:sldId id="261" r:id="rId33"/>
    <p:sldId id="264" r:id="rId34"/>
    <p:sldId id="266" r:id="rId35"/>
    <p:sldId id="268" r:id="rId36"/>
    <p:sldId id="297" r:id="rId37"/>
    <p:sldId id="298" r:id="rId38"/>
    <p:sldId id="299" r:id="rId39"/>
    <p:sldId id="300" r:id="rId40"/>
    <p:sldId id="270" r:id="rId41"/>
    <p:sldId id="338" r:id="rId42"/>
    <p:sldId id="339" r:id="rId43"/>
    <p:sldId id="340" r:id="rId44"/>
    <p:sldId id="269" r:id="rId45"/>
    <p:sldId id="271" r:id="rId46"/>
    <p:sldId id="301" r:id="rId47"/>
    <p:sldId id="303" r:id="rId48"/>
    <p:sldId id="302" r:id="rId49"/>
    <p:sldId id="304" r:id="rId50"/>
    <p:sldId id="306" r:id="rId51"/>
    <p:sldId id="305" r:id="rId52"/>
    <p:sldId id="272" r:id="rId53"/>
    <p:sldId id="274" r:id="rId54"/>
    <p:sldId id="275" r:id="rId55"/>
    <p:sldId id="307" r:id="rId56"/>
    <p:sldId id="314" r:id="rId57"/>
    <p:sldId id="288" r:id="rId58"/>
    <p:sldId id="289" r:id="rId59"/>
    <p:sldId id="290" r:id="rId60"/>
    <p:sldId id="295" r:id="rId61"/>
    <p:sldId id="315" r:id="rId62"/>
    <p:sldId id="291" r:id="rId63"/>
    <p:sldId id="292" r:id="rId64"/>
    <p:sldId id="293" r:id="rId65"/>
    <p:sldId id="309" r:id="rId66"/>
    <p:sldId id="296" r:id="rId67"/>
    <p:sldId id="310" r:id="rId68"/>
    <p:sldId id="311" r:id="rId69"/>
    <p:sldId id="312" r:id="rId70"/>
    <p:sldId id="317" r:id="rId71"/>
    <p:sldId id="313" r:id="rId72"/>
    <p:sldId id="316" r:id="rId73"/>
    <p:sldId id="267" r:id="rId74"/>
    <p:sldId id="263" r:id="rId75"/>
    <p:sldId id="341" r:id="rId7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2B2B2B"/>
    <a:srgbClr val="24221A"/>
    <a:srgbClr val="1B0DFE"/>
    <a:srgbClr val="C0BDFC"/>
    <a:srgbClr val="D8D4FF"/>
    <a:srgbClr val="A64FFF"/>
    <a:srgbClr val="8F4545"/>
    <a:srgbClr val="328E6E"/>
    <a:srgbClr val="6A9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1971" autoAdjust="0"/>
  </p:normalViewPr>
  <p:slideViewPr>
    <p:cSldViewPr snapToGrid="0">
      <p:cViewPr varScale="1">
        <p:scale>
          <a:sx n="68" d="100"/>
          <a:sy n="68" d="100"/>
        </p:scale>
        <p:origin x="720" y="52"/>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022C4D6-F815-A593-A4A5-0E6037C73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28227F9-FF2F-8ADD-F2EF-B24B460590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9C180-A289-4073-88E5-95501006C08F}" type="datetime1">
              <a:rPr lang="zh-TW" altLang="en-US" smtClean="0"/>
              <a:t>2025/6/29</a:t>
            </a:fld>
            <a:endParaRPr lang="zh-TW" altLang="en-US"/>
          </a:p>
        </p:txBody>
      </p:sp>
      <p:sp>
        <p:nvSpPr>
          <p:cNvPr id="4" name="頁尾版面配置區 3">
            <a:extLst>
              <a:ext uri="{FF2B5EF4-FFF2-40B4-BE49-F238E27FC236}">
                <a16:creationId xmlns:a16="http://schemas.microsoft.com/office/drawing/2014/main" id="{06E33FA7-5D44-AEBA-399B-996C48A8F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B087178-6C9E-5D86-3F42-1429487E2F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06083-287B-4D1E-93D0-B43E53B051D0}" type="slidenum">
              <a:rPr lang="zh-TW" altLang="en-US" smtClean="0"/>
              <a:t>‹#›</a:t>
            </a:fld>
            <a:endParaRPr lang="zh-TW" altLang="en-US"/>
          </a:p>
        </p:txBody>
      </p:sp>
    </p:spTree>
    <p:extLst>
      <p:ext uri="{BB962C8B-B14F-4D97-AF65-F5344CB8AC3E}">
        <p14:creationId xmlns:p14="http://schemas.microsoft.com/office/powerpoint/2010/main" val="38215795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22DE4-5BF7-44DB-B94E-E7D15C4DAE96}" type="datetime1">
              <a:rPr lang="zh-TW" altLang="en-US" smtClean="0"/>
              <a:t>2025/6/29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286E-E444-449B-BB11-697766D4B856}" type="slidenum">
              <a:rPr lang="zh-TW" altLang="en-US" smtClean="0"/>
              <a:t>‹#›</a:t>
            </a:fld>
            <a:endParaRPr lang="zh-TW" altLang="en-US"/>
          </a:p>
        </p:txBody>
      </p:sp>
    </p:spTree>
    <p:extLst>
      <p:ext uri="{BB962C8B-B14F-4D97-AF65-F5344CB8AC3E}">
        <p14:creationId xmlns:p14="http://schemas.microsoft.com/office/powerpoint/2010/main" val="491470742"/>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p:nvPr>
        </p:nvSpPr>
        <p:spPr/>
        <p:txBody>
          <a:bodyPr/>
          <a:lstStyle/>
          <a:p>
            <a:endParaRPr lang="zh-TW" altLang="en-US"/>
          </a:p>
        </p:txBody>
      </p:sp>
      <p:sp>
        <p:nvSpPr>
          <p:cNvPr id="5" name="日期版面配置區 4"/>
          <p:cNvSpPr>
            <a:spLocks noGrp="1"/>
          </p:cNvSpPr>
          <p:nvPr>
            <p:ph type="dt" idx="1"/>
          </p:nvPr>
        </p:nvSpPr>
        <p:spPr/>
        <p:txBody>
          <a:bodyPr/>
          <a:lstStyle/>
          <a:p>
            <a:fld id="{55C22DE4-5BF7-44DB-B94E-E7D15C4DAE96}" type="datetime1">
              <a:rPr lang="zh-TW" altLang="en-US" smtClean="0"/>
              <a:t>2025/6/29</a:t>
            </a:fld>
            <a:endParaRPr lang="zh-TW" altLang="en-US"/>
          </a:p>
        </p:txBody>
      </p:sp>
      <p:sp>
        <p:nvSpPr>
          <p:cNvPr id="6" name="投影片編號版面配置區 5"/>
          <p:cNvSpPr>
            <a:spLocks noGrp="1"/>
          </p:cNvSpPr>
          <p:nvPr>
            <p:ph type="sldNum" sz="quarter" idx="5"/>
          </p:nvPr>
        </p:nvSpPr>
        <p:spPr/>
        <p:txBody>
          <a:bodyPr/>
          <a:lstStyle/>
          <a:p>
            <a:fld id="{4C41286E-E444-449B-BB11-697766D4B856}" type="slidenum">
              <a:rPr lang="zh-TW" altLang="en-US" smtClean="0"/>
              <a:t>16</a:t>
            </a:fld>
            <a:endParaRPr lang="zh-TW" altLang="en-US"/>
          </a:p>
        </p:txBody>
      </p:sp>
    </p:spTree>
    <p:extLst>
      <p:ext uri="{BB962C8B-B14F-4D97-AF65-F5344CB8AC3E}">
        <p14:creationId xmlns:p14="http://schemas.microsoft.com/office/powerpoint/2010/main" val="4232175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 先去計算每一個</a:t>
            </a:r>
            <a:r>
              <a:rPr lang="en-US" altLang="zh-TW" dirty="0"/>
              <a:t>bits</a:t>
            </a:r>
            <a:r>
              <a:rPr lang="zh-TW" altLang="en-US" dirty="0"/>
              <a:t>的</a:t>
            </a:r>
            <a:r>
              <a:rPr lang="en-US" altLang="zh-TW" dirty="0"/>
              <a:t>LLR</a:t>
            </a:r>
            <a:r>
              <a:rPr lang="zh-TW" altLang="en-US" dirty="0"/>
              <a:t>值，接下來一樣是去嘗試所有的</a:t>
            </a:r>
            <a:r>
              <a:rPr lang="en-US" altLang="zh-TW" dirty="0"/>
              <a:t>extra codeword</a:t>
            </a:r>
            <a:r>
              <a:rPr lang="zh-TW" altLang="en-US" dirty="0"/>
              <a:t>，利用剛才的式子</a:t>
            </a:r>
            <a:r>
              <a:rPr lang="en-US" altLang="zh-TW" dirty="0"/>
              <a:t>(2)-(4)</a:t>
            </a:r>
            <a:r>
              <a:rPr lang="zh-TW" altLang="en-US" dirty="0"/>
              <a:t>去計算每一種</a:t>
            </a:r>
            <a:r>
              <a:rPr lang="en-US" altLang="zh-TW" dirty="0"/>
              <a:t>codeword</a:t>
            </a:r>
            <a:r>
              <a:rPr lang="zh-TW" altLang="en-US" dirty="0"/>
              <a:t>所對應的分數總合，最後選最大，就代表著猜的</a:t>
            </a:r>
            <a:r>
              <a:rPr lang="en-US" altLang="zh-TW" dirty="0"/>
              <a:t>extra codeword </a:t>
            </a:r>
            <a:r>
              <a:rPr lang="zh-TW" altLang="en-US" dirty="0"/>
              <a:t>可能是對的。</a:t>
            </a:r>
            <a:endParaRPr lang="en-US" altLang="zh-TW" dirty="0"/>
          </a:p>
          <a:p>
            <a:endParaRPr lang="en-US" altLang="zh-TW" dirty="0"/>
          </a:p>
          <a:p>
            <a:r>
              <a:rPr lang="zh-TW" altLang="en-US" dirty="0"/>
              <a:t>接下來一樣去除</a:t>
            </a:r>
            <a:r>
              <a:rPr lang="en-US" altLang="zh-TW" dirty="0"/>
              <a:t>extra </a:t>
            </a:r>
            <a:r>
              <a:rPr lang="zh-TW" altLang="en-US" dirty="0"/>
              <a:t>的 </a:t>
            </a:r>
            <a:r>
              <a:rPr lang="en-US" altLang="zh-TW" dirty="0"/>
              <a:t>effect</a:t>
            </a:r>
            <a:r>
              <a:rPr lang="zh-TW" altLang="en-US" dirty="0"/>
              <a:t>後 對</a:t>
            </a:r>
            <a:r>
              <a:rPr lang="en-US" altLang="zh-TW" dirty="0"/>
              <a:t>payload </a:t>
            </a:r>
            <a:r>
              <a:rPr lang="zh-TW" altLang="en-US" dirty="0"/>
              <a:t>做</a:t>
            </a:r>
            <a:r>
              <a:rPr lang="en-US" altLang="zh-TW" dirty="0"/>
              <a:t>decode</a:t>
            </a:r>
            <a:r>
              <a:rPr lang="zh-TW" altLang="en-US" dirty="0"/>
              <a:t>。</a:t>
            </a:r>
            <a:endParaRPr lang="en-US" altLang="zh-TW" dirty="0"/>
          </a:p>
          <a:p>
            <a:endParaRPr lang="en-US" altLang="zh-TW" dirty="0"/>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514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根據上續的 </a:t>
            </a:r>
            <a:r>
              <a:rPr lang="en-US" altLang="zh-TW" dirty="0"/>
              <a:t>free-ride decoding method </a:t>
            </a:r>
            <a:br>
              <a:rPr lang="en-US" altLang="zh-TW" dirty="0"/>
            </a:br>
            <a:r>
              <a:rPr lang="zh-TW" altLang="en-US" dirty="0"/>
              <a:t>優點是式 </a:t>
            </a:r>
            <a:r>
              <a:rPr lang="en-US" altLang="zh-TW" dirty="0"/>
              <a:t>extra performance </a:t>
            </a:r>
            <a:r>
              <a:rPr lang="zh-TW" altLang="en-US" dirty="0"/>
              <a:t>其實很好 且 </a:t>
            </a:r>
            <a:r>
              <a:rPr lang="en-US" altLang="zh-TW" dirty="0"/>
              <a:t>payload </a:t>
            </a:r>
            <a:r>
              <a:rPr lang="zh-TW" altLang="en-US" dirty="0"/>
              <a:t>的</a:t>
            </a:r>
            <a:r>
              <a:rPr lang="en-US" altLang="zh-TW" dirty="0"/>
              <a:t>performance </a:t>
            </a:r>
            <a:r>
              <a:rPr lang="zh-TW" altLang="en-US" dirty="0"/>
              <a:t>未受到倒很大的</a:t>
            </a:r>
            <a:r>
              <a:rPr lang="en-US" altLang="zh-TW" dirty="0"/>
              <a:t>effect</a:t>
            </a:r>
            <a:r>
              <a:rPr lang="zh-TW" altLang="en-US" dirty="0"/>
              <a:t>。</a:t>
            </a:r>
            <a:endParaRPr lang="en-US" altLang="zh-TW" dirty="0"/>
          </a:p>
          <a:p>
            <a:r>
              <a:rPr lang="zh-TW" altLang="en-US" dirty="0"/>
              <a:t>缺點是 在</a:t>
            </a:r>
            <a:r>
              <a:rPr lang="en-US" altLang="zh-TW" dirty="0"/>
              <a:t>decoding </a:t>
            </a:r>
            <a:r>
              <a:rPr lang="zh-TW" altLang="en-US" dirty="0"/>
              <a:t>的時候，要嘗試所有可能的</a:t>
            </a:r>
            <a:r>
              <a:rPr lang="en-US" altLang="zh-TW" dirty="0"/>
              <a:t>codeword</a:t>
            </a:r>
            <a:r>
              <a:rPr lang="zh-TW" altLang="en-US" dirty="0"/>
              <a:t> ，所以會造成說此方法不能搭載太多的而外</a:t>
            </a:r>
            <a:r>
              <a:rPr lang="en-US" altLang="zh-TW" dirty="0"/>
              <a:t>bits</a:t>
            </a:r>
            <a:r>
              <a:rPr lang="zh-TW" altLang="en-US" dirty="0"/>
              <a:t>、</a:t>
            </a:r>
            <a:r>
              <a:rPr lang="en-US" altLang="zh-TW" dirty="0"/>
              <a:t>decoding </a:t>
            </a:r>
            <a:r>
              <a:rPr lang="zh-TW" altLang="en-US" dirty="0"/>
              <a:t>的方式是階段式的去做解碼，要先猜出</a:t>
            </a:r>
            <a:r>
              <a:rPr lang="en-US" altLang="zh-TW" dirty="0"/>
              <a:t>extra </a:t>
            </a:r>
            <a:r>
              <a:rPr lang="zh-TW" altLang="en-US" dirty="0"/>
              <a:t>才可進行</a:t>
            </a:r>
            <a:r>
              <a:rPr lang="en-US" altLang="zh-TW" dirty="0"/>
              <a:t>payload </a:t>
            </a:r>
            <a:r>
              <a:rPr lang="zh-TW" altLang="en-US" dirty="0"/>
              <a:t>解碼。</a:t>
            </a:r>
            <a:endParaRPr lang="en-US" altLang="zh-TW" dirty="0"/>
          </a:p>
          <a:p>
            <a:endParaRPr lang="zh-TW" altLang="en-US" dirty="0"/>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1977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D64FC-9A88-908F-2844-F66596F1DD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3A3097-6009-31D4-8B42-3E49BC2D2C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B7017-255A-B818-00BE-6A5070D7D4B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3BDFB82-F169-6A28-F76A-81587C389A2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E6DA774A-0DAD-70D3-F288-D5B85F25B3A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15FBA492-E603-EBCB-B58A-FADED3653D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17384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4BFD-BB04-271D-29CA-BBAA6A97AB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AEB89D-D870-7F21-72D2-A068E4E79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89709B8-F49E-5D33-2BF8-173C2056250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4FF2289-E680-B9F0-2E14-5C27BE7CECD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8E2E620B-DC3C-E7C9-DDF1-04170F5FF9D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729D0611-5E6F-8B2E-D03C-7A92A2B941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8858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編／解碼雙方事先約定，從完整的 </a:t>
            </a:r>
            <a:r>
              <a:rPr lang="en-US" altLang="zh-TW" dirty="0"/>
              <a:t>LDPC codeword </a:t>
            </a:r>
            <a:r>
              <a:rPr lang="zh-TW" altLang="en-US" dirty="0"/>
              <a:t>中「移除」某些位元，不予傳送。</a:t>
            </a:r>
          </a:p>
          <a:p>
            <a:r>
              <a:rPr lang="zh-TW" altLang="en-US" dirty="0"/>
              <a:t>透過調整被 </a:t>
            </a:r>
            <a:r>
              <a:rPr lang="en-US" altLang="zh-TW" dirty="0"/>
              <a:t>puncture </a:t>
            </a:r>
            <a:r>
              <a:rPr lang="zh-TW" altLang="en-US" dirty="0"/>
              <a:t>的位元數量，可以在同一套 </a:t>
            </a:r>
            <a:r>
              <a:rPr lang="en-US" altLang="zh-TW" dirty="0"/>
              <a:t>LDPC code </a:t>
            </a:r>
            <a:r>
              <a:rPr lang="zh-TW" altLang="en-US" dirty="0"/>
              <a:t>下動態改變傳輸長度：</a:t>
            </a:r>
          </a:p>
          <a:p>
            <a:r>
              <a:rPr lang="zh-TW" altLang="en-US" dirty="0"/>
              <a:t>通道近乎無噪聲時，只傳送原始資訊位元；</a:t>
            </a:r>
          </a:p>
          <a:p>
            <a:r>
              <a:rPr lang="zh-TW" altLang="en-US" dirty="0"/>
              <a:t>通道有中度噪聲時，傳送少量</a:t>
            </a:r>
            <a:r>
              <a:rPr lang="en-US" altLang="zh-TW" b="1" dirty="0"/>
              <a:t>redundancy bits</a:t>
            </a:r>
            <a:r>
              <a:rPr lang="en-US" altLang="zh-TW" dirty="0"/>
              <a:t> </a:t>
            </a:r>
            <a:r>
              <a:rPr lang="zh-TW" altLang="en-US" dirty="0"/>
              <a:t>。</a:t>
            </a:r>
          </a:p>
          <a:p>
            <a:r>
              <a:rPr lang="zh-TW" altLang="en-US" dirty="0"/>
              <a:t>通道噪聲嚴重時，傳送更多</a:t>
            </a:r>
            <a:r>
              <a:rPr lang="en-US" altLang="zh-TW" b="1" dirty="0"/>
              <a:t>redundancy bits</a:t>
            </a:r>
            <a:r>
              <a:rPr lang="en-US" altLang="zh-TW" dirty="0"/>
              <a:t> </a:t>
            </a:r>
            <a:r>
              <a:rPr lang="zh-TW" altLang="en-US" dirty="0"/>
              <a:t>。</a:t>
            </a:r>
          </a:p>
          <a:p>
            <a:r>
              <a:rPr lang="zh-TW" altLang="en-US" dirty="0"/>
              <a:t>這樣做免除為不同碼長重設多組 </a:t>
            </a:r>
            <a:r>
              <a:rPr lang="en-US" altLang="zh-TW" dirty="0"/>
              <a:t>LDPC code </a:t>
            </a:r>
            <a:r>
              <a:rPr lang="zh-TW" altLang="en-US" dirty="0"/>
              <a:t>的麻煩，但會帶來一定的性能損失。</a:t>
            </a:r>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9943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36C-80F8-D9FA-9BFD-6A64D4D106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6A58C8-A1E8-AC48-F2DD-FE420DEA37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65A9CA-DD2C-A632-36E5-2052ADC3C988}"/>
              </a:ext>
            </a:extLst>
          </p:cNvPr>
          <p:cNvSpPr>
            <a:spLocks noGrp="1"/>
          </p:cNvSpPr>
          <p:nvPr>
            <p:ph type="body" idx="1"/>
          </p:nvPr>
        </p:nvSpPr>
        <p:spPr/>
        <p:txBody>
          <a:bodyPr/>
          <a:lstStyle/>
          <a:p>
            <a:r>
              <a:rPr lang="zh-TW" altLang="en-US" dirty="0"/>
              <a:t>介紹</a:t>
            </a:r>
            <a:r>
              <a:rPr lang="en-US" altLang="zh-TW" dirty="0"/>
              <a:t>SR</a:t>
            </a:r>
            <a:r>
              <a:rPr lang="zh-TW" altLang="en-US" dirty="0"/>
              <a:t>的概念，一個</a:t>
            </a:r>
            <a:r>
              <a:rPr lang="en-US" altLang="zh-TW" dirty="0"/>
              <a:t>Puncture</a:t>
            </a:r>
            <a:r>
              <a:rPr lang="zh-TW" altLang="en-US" dirty="0"/>
              <a:t>的</a:t>
            </a:r>
            <a:r>
              <a:rPr lang="en-US" altLang="zh-TW" dirty="0" err="1"/>
              <a:t>vn</a:t>
            </a:r>
            <a:r>
              <a:rPr lang="en-US" altLang="zh-TW" dirty="0"/>
              <a:t> node</a:t>
            </a:r>
            <a:r>
              <a:rPr lang="zh-TW" altLang="en-US" dirty="0"/>
              <a:t>能在第</a:t>
            </a:r>
            <a:r>
              <a:rPr lang="en-US" altLang="zh-TW" dirty="0"/>
              <a:t>k</a:t>
            </a:r>
            <a:r>
              <a:rPr lang="zh-TW" altLang="en-US" dirty="0"/>
              <a:t>次接收到完整的訊息，就稱那個</a:t>
            </a:r>
            <a:r>
              <a:rPr lang="en-US" altLang="zh-TW" dirty="0"/>
              <a:t>puncture </a:t>
            </a:r>
            <a:r>
              <a:rPr lang="en-US" altLang="zh-TW" dirty="0" err="1"/>
              <a:t>vn</a:t>
            </a:r>
            <a:r>
              <a:rPr lang="en-US" altLang="zh-TW" dirty="0"/>
              <a:t> </a:t>
            </a:r>
            <a:r>
              <a:rPr lang="zh-TW" altLang="en-US" dirty="0"/>
              <a:t>為 </a:t>
            </a:r>
            <a:r>
              <a:rPr lang="en-US" altLang="zh-TW" dirty="0"/>
              <a:t>k-</a:t>
            </a:r>
            <a:r>
              <a:rPr lang="en-US" altLang="zh-TW" dirty="0" err="1"/>
              <a:t>sr</a:t>
            </a:r>
            <a:r>
              <a:rPr lang="en-US" altLang="zh-TW" dirty="0"/>
              <a:t> node</a:t>
            </a:r>
            <a:r>
              <a:rPr lang="zh-TW" altLang="en-US" dirty="0"/>
              <a:t>。看右圖例子。</a:t>
            </a:r>
            <a:br>
              <a:rPr lang="en-US" altLang="zh-TW" dirty="0"/>
            </a:br>
            <a:br>
              <a:rPr lang="en-US" altLang="zh-TW" dirty="0"/>
            </a:br>
            <a:r>
              <a:rPr lang="zh-TW" altLang="en-US" dirty="0"/>
              <a:t>一個</a:t>
            </a:r>
            <a:r>
              <a:rPr lang="en-US" altLang="zh-TW" dirty="0"/>
              <a:t>puncture</a:t>
            </a:r>
            <a:r>
              <a:rPr lang="zh-TW" altLang="en-US" dirty="0"/>
              <a:t>掉的</a:t>
            </a:r>
            <a:r>
              <a:rPr lang="en-US" altLang="zh-TW" dirty="0" err="1"/>
              <a:t>vn</a:t>
            </a:r>
            <a:r>
              <a:rPr lang="en-US" altLang="zh-TW" dirty="0"/>
              <a:t> node</a:t>
            </a:r>
            <a:r>
              <a:rPr lang="zh-TW" altLang="en-US" dirty="0"/>
              <a:t>只需要一個</a:t>
            </a:r>
            <a:r>
              <a:rPr lang="en-US" altLang="zh-TW" dirty="0"/>
              <a:t>check node(</a:t>
            </a:r>
            <a:r>
              <a:rPr lang="zh-TW" altLang="en-US" dirty="0"/>
              <a:t>給他完整訊息即可</a:t>
            </a:r>
            <a:r>
              <a:rPr lang="en-US" altLang="zh-TW" dirty="0"/>
              <a:t>)</a:t>
            </a:r>
            <a:r>
              <a:rPr lang="zh-TW" altLang="en-US" dirty="0"/>
              <a:t>。</a:t>
            </a:r>
          </a:p>
        </p:txBody>
      </p:sp>
      <p:sp>
        <p:nvSpPr>
          <p:cNvPr id="4" name="頁首版面配置區 3">
            <a:extLst>
              <a:ext uri="{FF2B5EF4-FFF2-40B4-BE49-F238E27FC236}">
                <a16:creationId xmlns:a16="http://schemas.microsoft.com/office/drawing/2014/main" id="{71699E9C-92C4-543B-29D2-6630B9D1BD8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2E3BA743-2740-96F0-0D79-8B4F04B81B1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DEC92CD-3B78-E42F-8D11-E02727F12F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799830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340-A924-436E-118B-1EAF18FEBA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588B60-F99A-1D1F-B349-80094BD52B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6B33BD-DAF6-5E7D-6BB8-0C4C16100D5A}"/>
              </a:ext>
            </a:extLst>
          </p:cNvPr>
          <p:cNvSpPr>
            <a:spLocks noGrp="1"/>
          </p:cNvSpPr>
          <p:nvPr>
            <p:ph type="body" idx="1"/>
          </p:nvPr>
        </p:nvSpPr>
        <p:spPr/>
        <p:txBody>
          <a:bodyPr/>
          <a:lstStyle/>
          <a:p>
            <a:r>
              <a:rPr lang="zh-TW" altLang="en-US" dirty="0"/>
              <a:t>首先，我們考慮在二元擦除通道（</a:t>
            </a:r>
            <a:r>
              <a:rPr lang="en-US" altLang="zh-TW" dirty="0"/>
              <a:t>BEC</a:t>
            </a:r>
            <a:r>
              <a:rPr lang="zh-TW" altLang="en-US" dirty="0"/>
              <a:t>）中 每一個</a:t>
            </a:r>
            <a:r>
              <a:rPr lang="en-US" altLang="zh-TW" dirty="0" err="1"/>
              <a:t>vn</a:t>
            </a:r>
            <a:r>
              <a:rPr lang="zh-TW" altLang="en-US" dirty="0"/>
              <a:t>被</a:t>
            </a:r>
            <a:r>
              <a:rPr lang="en-US" altLang="zh-TW" dirty="0"/>
              <a:t>erase </a:t>
            </a:r>
            <a:r>
              <a:rPr lang="zh-TW" altLang="en-US" dirty="0"/>
              <a:t>的機率為 </a:t>
            </a:r>
            <a:r>
              <a:rPr lang="en-US" altLang="zh-TW" dirty="0"/>
              <a:t>zeta</a:t>
            </a:r>
            <a:r>
              <a:rPr lang="zh-TW" altLang="en-US" dirty="0"/>
              <a:t>，</a:t>
            </a:r>
            <a:r>
              <a:rPr lang="en-US" altLang="zh-TW" dirty="0"/>
              <a:t>puncture </a:t>
            </a:r>
            <a:r>
              <a:rPr lang="en-US" altLang="zh-TW" dirty="0" err="1"/>
              <a:t>vn</a:t>
            </a:r>
            <a:r>
              <a:rPr lang="en-US" altLang="zh-TW" dirty="0"/>
              <a:t> </a:t>
            </a:r>
            <a:r>
              <a:rPr lang="zh-TW" altLang="en-US" dirty="0"/>
              <a:t>的 </a:t>
            </a:r>
            <a:r>
              <a:rPr lang="en-US" altLang="zh-TW" dirty="0"/>
              <a:t>recovery </a:t>
            </a:r>
            <a:r>
              <a:rPr lang="zh-TW" altLang="en-US" dirty="0"/>
              <a:t>錯誤機率可寫作 </a:t>
            </a:r>
            <a:r>
              <a:rPr lang="en-US" altLang="zh-TW" dirty="0"/>
              <a:t>(0.5*(1-phi function))</a:t>
            </a:r>
            <a:endParaRPr lang="zh-TW" altLang="en-US" dirty="0"/>
          </a:p>
        </p:txBody>
      </p:sp>
      <p:sp>
        <p:nvSpPr>
          <p:cNvPr id="4" name="頁首版面配置區 3">
            <a:extLst>
              <a:ext uri="{FF2B5EF4-FFF2-40B4-BE49-F238E27FC236}">
                <a16:creationId xmlns:a16="http://schemas.microsoft.com/office/drawing/2014/main" id="{1ACDB4C5-8CE6-FC4D-C29A-80217F17553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9D381B09-0555-8082-2DBA-A5C6336C52CE}"/>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017C97DA-85E7-1E4D-290F-B0F5EA2860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93644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9EBF-39BB-0129-EAAE-6DCF3E8A86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2C93D6-B070-9D2D-D109-38F7FFECFC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BAAEEF-00A2-09A8-9DB6-535EDA27AAAC}"/>
              </a:ext>
            </a:extLst>
          </p:cNvPr>
          <p:cNvSpPr>
            <a:spLocks noGrp="1"/>
          </p:cNvSpPr>
          <p:nvPr>
            <p:ph type="body" idx="1"/>
          </p:nvPr>
        </p:nvSpPr>
        <p:spPr/>
        <p:txBody>
          <a:bodyPr/>
          <a:lstStyle/>
          <a:p>
            <a:r>
              <a:rPr lang="en-US" altLang="zh-TW" dirty="0"/>
              <a:t>Puncture</a:t>
            </a:r>
            <a:r>
              <a:rPr lang="zh-TW" altLang="en-US" dirty="0"/>
              <a:t>的</a:t>
            </a:r>
            <a:r>
              <a:rPr lang="en-US" altLang="zh-TW" dirty="0" err="1"/>
              <a:t>vn</a:t>
            </a:r>
            <a:r>
              <a:rPr lang="en-US" altLang="zh-TW" dirty="0"/>
              <a:t> node</a:t>
            </a:r>
            <a:r>
              <a:rPr lang="zh-TW" altLang="en-US" dirty="0"/>
              <a:t>在越晚跌代次數接收到完整的訊息的話，錯誤的機率就會越高。</a:t>
            </a:r>
          </a:p>
        </p:txBody>
      </p:sp>
      <p:sp>
        <p:nvSpPr>
          <p:cNvPr id="4" name="頁首版面配置區 3">
            <a:extLst>
              <a:ext uri="{FF2B5EF4-FFF2-40B4-BE49-F238E27FC236}">
                <a16:creationId xmlns:a16="http://schemas.microsoft.com/office/drawing/2014/main" id="{31E31C45-01B4-EE30-660E-1F4493F69DD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B64460D3-55A8-B416-FF7E-0807B4E1FF6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F29AA2F7-5FAE-8E49-A61C-BA0DC13E9B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56468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1CC6-CAB1-6BD1-6428-9EC342330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458B92-B0F2-15D7-C770-7EAF128A83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241B98E-2971-F71E-EE50-FB461F35AF45}"/>
              </a:ext>
            </a:extLst>
          </p:cNvPr>
          <p:cNvSpPr>
            <a:spLocks noGrp="1"/>
          </p:cNvSpPr>
          <p:nvPr>
            <p:ph type="body" idx="1"/>
          </p:nvPr>
        </p:nvSpPr>
        <p:spPr/>
        <p:txBody>
          <a:bodyPr/>
          <a:lstStyle/>
          <a:p>
            <a:r>
              <a:rPr lang="en-US" altLang="zh-TW" dirty="0"/>
              <a:t>3 - </a:t>
            </a:r>
            <a:r>
              <a:rPr lang="zh-TW" altLang="en-US" dirty="0"/>
              <a:t>找出可能的</a:t>
            </a:r>
            <a:r>
              <a:rPr lang="en-US" altLang="zh-TW" dirty="0"/>
              <a:t>check node (CN)</a:t>
            </a:r>
          </a:p>
          <a:p>
            <a:r>
              <a:rPr lang="en-US" altLang="zh-TW" dirty="0"/>
              <a:t>4 - </a:t>
            </a:r>
            <a:r>
              <a:rPr lang="zh-TW" altLang="en-US" dirty="0"/>
              <a:t>找出</a:t>
            </a:r>
            <a:r>
              <a:rPr lang="en-US" altLang="zh-TW" dirty="0"/>
              <a:t>low degree </a:t>
            </a:r>
            <a:r>
              <a:rPr lang="zh-TW" altLang="en-US" dirty="0"/>
              <a:t>的 </a:t>
            </a:r>
            <a:r>
              <a:rPr lang="en-US" altLang="zh-TW" dirty="0"/>
              <a:t>CN</a:t>
            </a:r>
          </a:p>
          <a:p>
            <a:r>
              <a:rPr lang="en-US" altLang="zh-TW" dirty="0"/>
              <a:t>5 – </a:t>
            </a:r>
            <a:r>
              <a:rPr lang="zh-TW" altLang="en-US" dirty="0"/>
              <a:t>把 </a:t>
            </a:r>
            <a:r>
              <a:rPr lang="en-US" altLang="zh-TW" dirty="0"/>
              <a:t>CN candidate </a:t>
            </a:r>
            <a:r>
              <a:rPr lang="zh-TW" altLang="en-US" dirty="0"/>
              <a:t>所連接的 </a:t>
            </a:r>
            <a:r>
              <a:rPr lang="en-US" altLang="zh-TW" dirty="0"/>
              <a:t>VN</a:t>
            </a:r>
            <a:r>
              <a:rPr lang="zh-TW" altLang="en-US" dirty="0"/>
              <a:t> 加進 </a:t>
            </a:r>
            <a:r>
              <a:rPr lang="en-US" altLang="zh-TW" dirty="0"/>
              <a:t>VN candidate </a:t>
            </a:r>
          </a:p>
          <a:p>
            <a:r>
              <a:rPr lang="en-US" altLang="zh-TW" dirty="0"/>
              <a:t>6 – </a:t>
            </a:r>
            <a:r>
              <a:rPr lang="zh-TW" altLang="en-US" dirty="0"/>
              <a:t>把</a:t>
            </a:r>
            <a:r>
              <a:rPr lang="en-US" altLang="zh-TW" dirty="0" err="1"/>
              <a:t>vn</a:t>
            </a:r>
            <a:r>
              <a:rPr lang="en-US" altLang="zh-TW" dirty="0"/>
              <a:t> degree</a:t>
            </a:r>
            <a:r>
              <a:rPr lang="zh-TW" altLang="en-US" dirty="0"/>
              <a:t>低的流下來</a:t>
            </a:r>
            <a:br>
              <a:rPr lang="en-US" altLang="zh-TW" dirty="0"/>
            </a:br>
            <a:r>
              <a:rPr lang="en-US" altLang="zh-TW" dirty="0"/>
              <a:t>7 – </a:t>
            </a:r>
            <a:r>
              <a:rPr lang="zh-TW" altLang="en-US" dirty="0"/>
              <a:t>找出一組</a:t>
            </a:r>
            <a:r>
              <a:rPr lang="en-US" altLang="zh-TW" dirty="0"/>
              <a:t>(CN</a:t>
            </a:r>
            <a:r>
              <a:rPr lang="zh-TW" altLang="en-US" dirty="0"/>
              <a:t>、</a:t>
            </a:r>
            <a:r>
              <a:rPr lang="en-US" altLang="zh-TW" dirty="0"/>
              <a:t>VN)</a:t>
            </a:r>
            <a:r>
              <a:rPr lang="zh-TW" altLang="en-US" dirty="0"/>
              <a:t>對應的</a:t>
            </a:r>
            <a:r>
              <a:rPr lang="en-US" altLang="zh-TW" dirty="0"/>
              <a:t>pair</a:t>
            </a:r>
            <a:br>
              <a:rPr lang="en-US" altLang="zh-TW" dirty="0"/>
            </a:br>
            <a:endParaRPr lang="en-US" altLang="zh-TW" dirty="0"/>
          </a:p>
          <a:p>
            <a:r>
              <a:rPr lang="zh-TW" altLang="en-US" dirty="0"/>
              <a:t>對母碼的所有變量節點依據它們在 </a:t>
            </a:r>
            <a:r>
              <a:rPr lang="en-US" altLang="zh-TW" dirty="0"/>
              <a:t>recovery tree </a:t>
            </a:r>
            <a:r>
              <a:rPr lang="zh-TW" altLang="en-US" dirty="0"/>
              <a:t>中所需的迭代次數（</a:t>
            </a:r>
            <a:r>
              <a:rPr lang="en-US" altLang="zh-TW" dirty="0"/>
              <a:t>1-SR</a:t>
            </a:r>
            <a:r>
              <a:rPr lang="zh-TW" altLang="en-US" dirty="0"/>
              <a:t>、</a:t>
            </a:r>
            <a:r>
              <a:rPr lang="en-US" altLang="zh-TW" dirty="0"/>
              <a:t>2-SR</a:t>
            </a:r>
            <a:r>
              <a:rPr lang="zh-TW" altLang="en-US" dirty="0"/>
              <a:t>、</a:t>
            </a:r>
            <a:r>
              <a:rPr lang="en-US" altLang="zh-TW" dirty="0"/>
              <a:t>…</a:t>
            </a:r>
            <a:r>
              <a:rPr lang="zh-TW" altLang="en-US" dirty="0"/>
              <a:t>）進行分組，優先挑出最易（步驟最少）被 </a:t>
            </a:r>
            <a:r>
              <a:rPr lang="en-US" altLang="zh-TW" dirty="0"/>
              <a:t>recovery </a:t>
            </a:r>
            <a:r>
              <a:rPr lang="zh-TW" altLang="en-US" dirty="0"/>
              <a:t>的節點；</a:t>
            </a:r>
            <a:endParaRPr lang="en-US" altLang="zh-TW" dirty="0"/>
          </a:p>
        </p:txBody>
      </p:sp>
      <p:sp>
        <p:nvSpPr>
          <p:cNvPr id="4" name="頁首版面配置區 3">
            <a:extLst>
              <a:ext uri="{FF2B5EF4-FFF2-40B4-BE49-F238E27FC236}">
                <a16:creationId xmlns:a16="http://schemas.microsoft.com/office/drawing/2014/main" id="{4F8B7D95-F524-CD6F-A8CE-0733D8DE96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66973669-B02A-4FAA-1A38-05E26BF160D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FD528A98-EB6F-976D-D381-9A975E0EDF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02549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78A7-152F-D50C-BAD0-28DEE119B22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181736-C3F2-D51E-16A3-3352278B694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D50FD2-12AB-B214-33A3-9C1BB6C101FC}"/>
              </a:ext>
            </a:extLst>
          </p:cNvPr>
          <p:cNvSpPr>
            <a:spLocks noGrp="1"/>
          </p:cNvSpPr>
          <p:nvPr>
            <p:ph type="body" idx="1"/>
          </p:nvPr>
        </p:nvSpPr>
        <p:spPr/>
        <p:txBody>
          <a:bodyPr/>
          <a:lstStyle/>
          <a:p>
            <a:r>
              <a:rPr lang="zh-TW" altLang="en-US" dirty="0"/>
              <a:t>看每一個會先檢視</a:t>
            </a:r>
            <a:r>
              <a:rPr lang="en-US" altLang="zh-TW" dirty="0" err="1"/>
              <a:t>vn</a:t>
            </a:r>
            <a:r>
              <a:rPr lang="zh-TW" altLang="en-US" dirty="0"/>
              <a:t>在 </a:t>
            </a:r>
            <a:r>
              <a:rPr lang="en-US" altLang="zh-TW" dirty="0"/>
              <a:t>min recovery tree </a:t>
            </a:r>
            <a:r>
              <a:rPr lang="zh-TW" altLang="en-US" dirty="0"/>
              <a:t>中，相鄰已被 </a:t>
            </a:r>
            <a:r>
              <a:rPr lang="en-US" altLang="zh-TW" dirty="0"/>
              <a:t>puncture </a:t>
            </a:r>
            <a:r>
              <a:rPr lang="zh-TW" altLang="en-US" dirty="0"/>
              <a:t>的 </a:t>
            </a:r>
            <a:r>
              <a:rPr lang="en-US" altLang="zh-TW" dirty="0"/>
              <a:t>variable node </a:t>
            </a:r>
            <a:r>
              <a:rPr lang="zh-TW" altLang="en-US" dirty="0"/>
              <a:t>數量 ，數量越少代表對解碼影響越小，就優先選擇</a:t>
            </a:r>
          </a:p>
        </p:txBody>
      </p:sp>
      <p:sp>
        <p:nvSpPr>
          <p:cNvPr id="4" name="頁首版面配置區 3">
            <a:extLst>
              <a:ext uri="{FF2B5EF4-FFF2-40B4-BE49-F238E27FC236}">
                <a16:creationId xmlns:a16="http://schemas.microsoft.com/office/drawing/2014/main" id="{E01512F7-3E53-3697-8D6B-8B56C1968AD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C46D1E3F-FC96-1180-7244-811EB551A6B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93BED74E-8D26-E3BA-90F1-CE89532E9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1927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E0B47-BA2A-9858-49FE-C3FADFE0174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8E092A-6A6C-36D6-BDFA-D00028CB565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95B2CA6-5311-EF94-FCE4-FA14314B95D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E4EA4A8-1D5C-B373-DD34-F656D2980CB9}"/>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AF870C9-DB9E-CBF9-6721-91929EC184F4}"/>
              </a:ext>
            </a:extLst>
          </p:cNvPr>
          <p:cNvSpPr>
            <a:spLocks noGrp="1"/>
          </p:cNvSpPr>
          <p:nvPr>
            <p:ph type="dt" idx="1"/>
          </p:nvPr>
        </p:nvSpPr>
        <p:spPr/>
        <p:txBody>
          <a:bodyPr/>
          <a:lstStyle/>
          <a:p>
            <a:fld id="{55C22DE4-5BF7-44DB-B94E-E7D15C4DAE96}" type="datetime1">
              <a:rPr lang="zh-TW" altLang="en-US" smtClean="0"/>
              <a:t>2025/6/29</a:t>
            </a:fld>
            <a:endParaRPr lang="zh-TW" altLang="en-US"/>
          </a:p>
        </p:txBody>
      </p:sp>
      <p:sp>
        <p:nvSpPr>
          <p:cNvPr id="6" name="投影片編號版面配置區 5">
            <a:extLst>
              <a:ext uri="{FF2B5EF4-FFF2-40B4-BE49-F238E27FC236}">
                <a16:creationId xmlns:a16="http://schemas.microsoft.com/office/drawing/2014/main" id="{7E32BB46-C702-9B4D-2458-5369D4C5CADC}"/>
              </a:ext>
            </a:extLst>
          </p:cNvPr>
          <p:cNvSpPr>
            <a:spLocks noGrp="1"/>
          </p:cNvSpPr>
          <p:nvPr>
            <p:ph type="sldNum" sz="quarter" idx="5"/>
          </p:nvPr>
        </p:nvSpPr>
        <p:spPr/>
        <p:txBody>
          <a:bodyPr/>
          <a:lstStyle/>
          <a:p>
            <a:fld id="{4C41286E-E444-449B-BB11-697766D4B856}" type="slidenum">
              <a:rPr lang="zh-TW" altLang="en-US" smtClean="0"/>
              <a:t>17</a:t>
            </a:fld>
            <a:endParaRPr lang="zh-TW" altLang="en-US"/>
          </a:p>
        </p:txBody>
      </p:sp>
    </p:spTree>
    <p:extLst>
      <p:ext uri="{BB962C8B-B14F-4D97-AF65-F5344CB8AC3E}">
        <p14:creationId xmlns:p14="http://schemas.microsoft.com/office/powerpoint/2010/main" val="261177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3694-74EC-9EA4-0D0C-323E2A355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6AD313-E74E-3C91-EC39-DCB7D66AFE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E6ADFC5-D220-B5B2-7FE2-BD4243107244}"/>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E7211430-C44E-21CF-2682-11A23DACD47E}"/>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FD52D389-5440-C6C2-75CD-C2BDD727F7D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2555C19-5810-E47E-7BFF-24C14C9583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3204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74EE-1FDD-9169-6384-9B906DC15D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483A67-BF3C-5DD5-0AFA-C118D4D50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40C981-3C2A-28F1-482F-64EDC44221A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24AF311-B6C0-92DE-4E32-1ED0C351AB9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51B43212-3FE2-E981-0B01-F33513CAB34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226FB157-B0BD-23D1-D8AF-DC41B15D98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3801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C8F-FC74-5191-EE29-BC999D522C9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818EDB4-0754-4760-3CF3-6D3A4F240ED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C29FA2-B46D-27A4-44CE-409A48941749}"/>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DBFCDB2-0B72-40DA-1BE4-C8716734D0A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4DA76425-769A-C6F3-E9AA-EB6CDE2CAF2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1071DF66-948E-78E5-7550-40B375CE8C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26234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6000-132F-C455-C9EE-C5E2749DC1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89BC05-C1B6-4BCA-3276-5BFD81E026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B8F950-92B4-14F3-0E90-F76574D975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D1E44FE-EB2D-83D0-8ED4-184C96D2F47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30A970DA-7FDF-1DD0-ADCA-B420CB5FF2B2}"/>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81595E0F-6D6C-47A4-8D10-3E8E1EF999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98967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262E-CC36-B516-F934-1941096792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808929-87EA-ACEE-661A-1DF2FF1384C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D5B033-46B5-B95A-F4B8-AE09B767FE18}"/>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1B42AAE5-5FE6-E702-671A-0FE972F4B7D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66455AE5-F1F5-6143-30FE-DC754BDE8D7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5CFA57D2-59A3-115A-00E5-767F89336C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54856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D22-F181-9A8F-D269-746550BA88B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4AB974-9448-4D13-D080-45790CACFB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358DEF0-D614-3D53-4892-2E5CAD23B31E}"/>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B44D43E-CFB2-3E2D-CED7-CA32389B7BCA}"/>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51B89776-32E1-2077-8DB3-C077125857F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64AD7327-1830-AA20-95A4-329BE33568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66598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FF62-14D2-4349-414C-C7819C3A5C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0BE5A-7F88-F3BD-3078-0C0430A870A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6F3838F-EE74-9A59-B822-58EF64D3593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D2519756-D34D-78BB-2015-961508254BC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052A433D-03F5-4008-0141-1F4CC0ACDDD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F7DF7752-ACBC-E740-4DA8-0A00F4C90B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62910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3697-9590-438C-202B-881A4690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E8CA78-0611-0AD7-E32F-9A5C2E7B0B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E85161-7E72-B0D4-324A-30BF6D3DFE5C}"/>
              </a:ext>
            </a:extLst>
          </p:cNvPr>
          <p:cNvSpPr>
            <a:spLocks noGrp="1"/>
          </p:cNvSpPr>
          <p:nvPr>
            <p:ph type="body" idx="1"/>
          </p:nvPr>
        </p:nvSpPr>
        <p:spPr/>
        <p:txBody>
          <a:bodyPr/>
          <a:lstStyle/>
          <a:p>
            <a:r>
              <a:rPr lang="en-US" altLang="zh-TW" dirty="0"/>
              <a:t>In the current architecture, payload and extra bits are almost entirely separated, so the performance gains are limited.</a:t>
            </a:r>
            <a:endParaRPr lang="zh-TW" altLang="en-US" dirty="0"/>
          </a:p>
        </p:txBody>
      </p:sp>
      <p:sp>
        <p:nvSpPr>
          <p:cNvPr id="4" name="頁首版面配置區 3">
            <a:extLst>
              <a:ext uri="{FF2B5EF4-FFF2-40B4-BE49-F238E27FC236}">
                <a16:creationId xmlns:a16="http://schemas.microsoft.com/office/drawing/2014/main" id="{7A60B704-2BD2-771B-82D3-0B1D306221E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322721EF-5207-C64E-3CCA-FB88425722AC}"/>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A32F4F08-0094-FD91-14F1-3E8AA501C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533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D7D4D-5C5E-7DC3-6FB6-403D1B086E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5A923F-E478-8226-D655-0DE5BC3D2EA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C75E4D9-E95A-D71B-4A00-19C74172A8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3D692-BFEE-3DD1-EB32-E28CEDD7DC3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758A0AF5-E19F-F8E9-C926-84F167C6994C}"/>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578A2447-6166-26BC-1D59-CB090491B9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116816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8394-895D-275A-190E-E417DF0F1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0AB111-378B-813A-9CB0-6EEB1C9DD2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C5B7E9-6017-8AAB-12C8-300335687070}"/>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56F9CF0C-6C8D-44BD-38D2-9E2C9509C77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5C0034DB-F6B6-204C-F36B-E069EEC783B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BE019D-3E2C-B357-C0F9-0297676581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4358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325AC-43ED-EE53-A92E-22766F07B61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B81A1A3-8928-BCBB-7930-2FB7A5B836D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22D82A3-5F3D-9BDC-A25A-B2A82595733C}"/>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A8BDA3E4-54A0-597B-40AB-2C8AED6C11C3}"/>
              </a:ext>
            </a:extLst>
          </p:cNvPr>
          <p:cNvSpPr>
            <a:spLocks noGrp="1"/>
          </p:cNvSpPr>
          <p:nvPr>
            <p:ph type="hdr" sz="quarter"/>
          </p:nvPr>
        </p:nvSpPr>
        <p:spPr/>
        <p:txBody>
          <a:bodyPr/>
          <a:lstStyle/>
          <a:p>
            <a:endParaRPr lang="zh-TW" altLang="en-US"/>
          </a:p>
        </p:txBody>
      </p:sp>
      <p:sp>
        <p:nvSpPr>
          <p:cNvPr id="5" name="日期版面配置區 4">
            <a:extLst>
              <a:ext uri="{FF2B5EF4-FFF2-40B4-BE49-F238E27FC236}">
                <a16:creationId xmlns:a16="http://schemas.microsoft.com/office/drawing/2014/main" id="{395E1DAE-9ECB-5D71-4686-C08DB8FD9B3E}"/>
              </a:ext>
            </a:extLst>
          </p:cNvPr>
          <p:cNvSpPr>
            <a:spLocks noGrp="1"/>
          </p:cNvSpPr>
          <p:nvPr>
            <p:ph type="dt" idx="1"/>
          </p:nvPr>
        </p:nvSpPr>
        <p:spPr/>
        <p:txBody>
          <a:bodyPr/>
          <a:lstStyle/>
          <a:p>
            <a:fld id="{55C22DE4-5BF7-44DB-B94E-E7D15C4DAE96}" type="datetime1">
              <a:rPr lang="zh-TW" altLang="en-US" smtClean="0"/>
              <a:t>2025/6/29</a:t>
            </a:fld>
            <a:endParaRPr lang="zh-TW" altLang="en-US"/>
          </a:p>
        </p:txBody>
      </p:sp>
      <p:sp>
        <p:nvSpPr>
          <p:cNvPr id="6" name="投影片編號版面配置區 5">
            <a:extLst>
              <a:ext uri="{FF2B5EF4-FFF2-40B4-BE49-F238E27FC236}">
                <a16:creationId xmlns:a16="http://schemas.microsoft.com/office/drawing/2014/main" id="{24964718-FCF3-A07C-08B9-870787EF2B97}"/>
              </a:ext>
            </a:extLst>
          </p:cNvPr>
          <p:cNvSpPr>
            <a:spLocks noGrp="1"/>
          </p:cNvSpPr>
          <p:nvPr>
            <p:ph type="sldNum" sz="quarter" idx="5"/>
          </p:nvPr>
        </p:nvSpPr>
        <p:spPr/>
        <p:txBody>
          <a:bodyPr/>
          <a:lstStyle/>
          <a:p>
            <a:fld id="{4C41286E-E444-449B-BB11-697766D4B856}" type="slidenum">
              <a:rPr lang="zh-TW" altLang="en-US" smtClean="0"/>
              <a:t>18</a:t>
            </a:fld>
            <a:endParaRPr lang="zh-TW" altLang="en-US"/>
          </a:p>
        </p:txBody>
      </p:sp>
    </p:spTree>
    <p:extLst>
      <p:ext uri="{BB962C8B-B14F-4D97-AF65-F5344CB8AC3E}">
        <p14:creationId xmlns:p14="http://schemas.microsoft.com/office/powerpoint/2010/main" val="99447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FC94-5280-9ECA-F53B-D93D51560E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0AE48F-255A-0B5D-D3B9-A1FA6ECC36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C3CE31B-B141-43B6-C39F-0E778DBABAD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9369F401-B317-C895-CCCB-B567147F84F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9A58EF20-2935-8C7C-9F24-EEB7A1B7249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F93FC7C0-841F-8356-3082-AA636FAC79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8064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4AEF-8963-EC69-A71D-515ED9F00F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C33611-4422-C93E-44A8-9376206D4B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5BA211-E608-2C4C-000E-7F28D568513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6CDB3786-CDF9-88D7-B37B-75EC4D49CDA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533467D5-FCCD-26B3-BB5F-DD733CF15B3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A8A766A-58BE-DDF5-BFA4-E022788438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62667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9856-B8C3-BE1E-A796-4CE509F23F1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648B42D-7545-2F95-90F6-3DEB2E6461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8BB742-C7E4-15A9-C3B2-A0C0492CC67D}"/>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B7B553E3-A1CF-4B2D-8B34-DE40FDED817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7CA99438-E872-02AF-2527-2C5E5ABC22F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6AA09541-7ECA-173B-262A-2B71DD9E09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1532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2EE-C481-5174-E21F-0A150F8A11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5DDE79-5B9C-C318-34C9-E6ECCF8D8E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50A8DF-334F-C24C-3E1D-A01E9B868992}"/>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C6D2A463-792E-686E-017F-350F86CB03B5}"/>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2761E7DB-531F-3576-E184-3D68FA6081BC}"/>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557B0C43-71E8-5920-AECC-64291D1AED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98672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A0E7-DA9A-7626-BECB-1054994D60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53A718-1D11-FF4F-2AB8-DC2D476EDA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6EE86EE-D956-F75F-BDB2-D8DE429D759B}"/>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FAFE760E-54B8-A5D9-AA9B-8D887ED18D8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B0C7BC5B-E142-CB16-D3EA-FC9BAFF878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646784F0-CFC9-4B8A-CCAA-442DDD9CAF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599474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296B0-9C94-2CAF-C06F-64668CCF4D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8530272-7170-3DD8-6A9A-74B16F1B619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2DC55E-58A3-FE29-9BFE-6D32B74FCB75}"/>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363B3B59-FDD9-DB4A-E2A6-1AC057BADB99}"/>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2F6E2EC6-2678-B8F1-51CA-433808FD531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4FB91B75-4404-98BE-DE09-9EF4E7EA94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95169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AA5-060B-DC86-BA25-602F9DDC5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6749DB-61B0-4E55-7037-6E97EA9B6B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BC7434F-E802-73A2-C9F6-724EF0B37A13}"/>
              </a:ext>
            </a:extLst>
          </p:cNvPr>
          <p:cNvSpPr>
            <a:spLocks noGrp="1"/>
          </p:cNvSpPr>
          <p:nvPr>
            <p:ph type="body" idx="1"/>
          </p:nvPr>
        </p:nvSpPr>
        <p:spPr/>
        <p:txBody>
          <a:bodyPr/>
          <a:lstStyle/>
          <a:p>
            <a:endParaRPr lang="zh-TW" altLang="en-US" dirty="0"/>
          </a:p>
        </p:txBody>
      </p:sp>
      <p:sp>
        <p:nvSpPr>
          <p:cNvPr id="4" name="頁首版面配置區 3">
            <a:extLst>
              <a:ext uri="{FF2B5EF4-FFF2-40B4-BE49-F238E27FC236}">
                <a16:creationId xmlns:a16="http://schemas.microsoft.com/office/drawing/2014/main" id="{8B528F30-3675-5959-1754-EFB35FFEE625}"/>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a:extLst>
              <a:ext uri="{FF2B5EF4-FFF2-40B4-BE49-F238E27FC236}">
                <a16:creationId xmlns:a16="http://schemas.microsoft.com/office/drawing/2014/main" id="{330A6AED-721F-4BAF-663E-9F3581B5F47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5A97D774-F65C-EB9D-297B-917ADBF036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7577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58FC3-8623-FDAF-3CDC-CC1AE3B0911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4352F6-B918-89AD-2ED9-96546EAD2217}"/>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B575ADC9-4949-244A-A9AA-7C866E0DC70B}"/>
              </a:ext>
            </a:extLst>
          </p:cNvPr>
          <p:cNvSpPr>
            <a:spLocks noGrp="1"/>
          </p:cNvSpPr>
          <p:nvPr>
            <p:ph type="body" idx="1"/>
          </p:nvPr>
        </p:nvSpPr>
        <p:spPr/>
        <p:txBody>
          <a:bodyPr/>
          <a:lstStyle/>
          <a:p>
            <a:pPr marL="158750" indent="0">
              <a:buNone/>
            </a:pPr>
            <a:r>
              <a:rPr lang="en-US" altLang="zh-TW" dirty="0"/>
              <a:t>Payload </a:t>
            </a:r>
            <a:r>
              <a:rPr lang="zh-TW" altLang="en-US" dirty="0"/>
              <a:t>在高</a:t>
            </a:r>
            <a:r>
              <a:rPr lang="en-US" altLang="zh-TW" dirty="0"/>
              <a:t>SNR</a:t>
            </a:r>
            <a:r>
              <a:rPr lang="zh-TW" altLang="en-US" dirty="0"/>
              <a:t>有較明顯的</a:t>
            </a:r>
            <a:r>
              <a:rPr lang="en-US" altLang="zh-TW" dirty="0"/>
              <a:t>Gain</a:t>
            </a:r>
            <a:r>
              <a:rPr lang="zh-TW" altLang="en-US" dirty="0"/>
              <a:t>，</a:t>
            </a:r>
            <a:r>
              <a:rPr lang="en-US" altLang="zh-TW" dirty="0"/>
              <a:t>Extra </a:t>
            </a:r>
            <a:r>
              <a:rPr lang="zh-TW" altLang="en-US" dirty="0"/>
              <a:t>也是。</a:t>
            </a:r>
            <a:r>
              <a:rPr lang="en-US" altLang="zh-TW" dirty="0"/>
              <a:t>Gain</a:t>
            </a:r>
            <a:r>
              <a:rPr lang="zh-TW" altLang="en-US" dirty="0"/>
              <a:t>較高的地方。</a:t>
            </a:r>
            <a:endParaRPr lang="en-US" altLang="zh-TW" dirty="0"/>
          </a:p>
        </p:txBody>
      </p:sp>
    </p:spTree>
    <p:extLst>
      <p:ext uri="{BB962C8B-B14F-4D97-AF65-F5344CB8AC3E}">
        <p14:creationId xmlns:p14="http://schemas.microsoft.com/office/powerpoint/2010/main" val="95080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在許多通訊系統中，除了主要的載荷資料之外，還需要傳送少量的補充位元（例如裝置識別欄位或 </a:t>
            </a:r>
            <a:r>
              <a:rPr lang="en-US" altLang="zh-TW" dirty="0"/>
              <a:t>HARQ </a:t>
            </a:r>
            <a:r>
              <a:rPr lang="zh-TW" altLang="en-US" dirty="0"/>
              <a:t>的 </a:t>
            </a:r>
            <a:r>
              <a:rPr lang="en-US" altLang="zh-TW" dirty="0"/>
              <a:t>ACK/NACK </a:t>
            </a:r>
            <a:r>
              <a:rPr lang="zh-TW" altLang="en-US" dirty="0"/>
              <a:t>標誌）。傳統上，這些額外位元會與載荷資料分開編碼並獨立傳輸，以滿足它們對可靠度與時序的特殊需求，卻也因此帶來額外的頻寬與功率開銷。</a:t>
            </a:r>
            <a:endParaRPr lang="en-US" altLang="zh-TW" dirty="0"/>
          </a:p>
          <a:p>
            <a:endParaRPr lang="en-US" altLang="zh-TW" dirty="0"/>
          </a:p>
          <a:p>
            <a:r>
              <a:rPr lang="zh-TW" altLang="en-US" dirty="0"/>
              <a:t>在傳統設計裡，裝置 </a:t>
            </a:r>
            <a:r>
              <a:rPr lang="en-US" altLang="zh-TW" dirty="0"/>
              <a:t>ID</a:t>
            </a:r>
            <a:r>
              <a:rPr lang="zh-TW" altLang="en-US" dirty="0"/>
              <a:t>、</a:t>
            </a:r>
            <a:r>
              <a:rPr lang="en-US" altLang="zh-TW" dirty="0"/>
              <a:t>HARQ ACK/NACK </a:t>
            </a:r>
            <a:r>
              <a:rPr lang="zh-TW" altLang="en-US" dirty="0"/>
              <a:t>等控制位元必須獨立編碼並另行傳輸，造成額外頻譜與功率開銷；而 </a:t>
            </a:r>
            <a:r>
              <a:rPr lang="en-US" altLang="zh-TW" dirty="0"/>
              <a:t>PS-IR-HARQ </a:t>
            </a:r>
            <a:r>
              <a:rPr lang="zh-TW" altLang="en-US" dirty="0"/>
              <a:t>方案則在首次重傳時，將前次的碼塊部分疊加於載荷之上，一次同傳資料與控制位元，完全不需額外資源，可提升 </a:t>
            </a:r>
            <a:r>
              <a:rPr lang="en-US" altLang="zh-TW" dirty="0"/>
              <a:t>throughput</a:t>
            </a:r>
            <a:r>
              <a:rPr lang="zh-TW" altLang="en-US" dirty="0"/>
              <a:t>。</a:t>
            </a:r>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83200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Free-Ride </a:t>
            </a:r>
            <a:r>
              <a:rPr lang="zh-TW" altLang="en-US" dirty="0"/>
              <a:t>概念主要就是，額外的</a:t>
            </a:r>
            <a:r>
              <a:rPr lang="en-US" altLang="zh-TW" dirty="0"/>
              <a:t>data</a:t>
            </a:r>
            <a:r>
              <a:rPr lang="zh-TW" altLang="en-US" dirty="0"/>
              <a:t> 疊加在 </a:t>
            </a:r>
            <a:r>
              <a:rPr lang="en-US" altLang="zh-TW" dirty="0"/>
              <a:t>payload data</a:t>
            </a:r>
            <a:r>
              <a:rPr lang="zh-TW" altLang="en-US" dirty="0"/>
              <a:t>上面，並且接收端想方法把兩種</a:t>
            </a:r>
            <a:r>
              <a:rPr lang="en-US" altLang="zh-TW" dirty="0"/>
              <a:t>data</a:t>
            </a:r>
            <a:r>
              <a:rPr lang="zh-TW" altLang="en-US" dirty="0"/>
              <a:t>給解出來，這個概念就叫</a:t>
            </a:r>
            <a:r>
              <a:rPr lang="en-US" altLang="zh-TW" dirty="0"/>
              <a:t>free-ride</a:t>
            </a:r>
            <a:endParaRPr lang="zh-TW" altLang="en-US" dirty="0"/>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8348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 </a:t>
            </a:r>
            <a:r>
              <a:rPr lang="en-US" altLang="zh-TW" dirty="0"/>
              <a:t>free-ride</a:t>
            </a:r>
            <a:r>
              <a:rPr lang="zh-TW" altLang="en-US" dirty="0"/>
              <a:t> 的 </a:t>
            </a:r>
            <a:r>
              <a:rPr lang="en-US" altLang="zh-TW" dirty="0"/>
              <a:t>encoding </a:t>
            </a:r>
            <a:r>
              <a:rPr lang="zh-TW" altLang="en-US" dirty="0"/>
              <a:t>的部分，就是把</a:t>
            </a:r>
            <a:r>
              <a:rPr lang="en-US" altLang="zh-TW" dirty="0"/>
              <a:t>extra bits </a:t>
            </a:r>
            <a:r>
              <a:rPr lang="zh-TW" altLang="en-US" dirty="0"/>
              <a:t>做完</a:t>
            </a:r>
            <a:r>
              <a:rPr lang="en-US" altLang="zh-TW" dirty="0"/>
              <a:t>encode </a:t>
            </a:r>
            <a:r>
              <a:rPr lang="zh-TW" altLang="en-US" dirty="0"/>
              <a:t>後 疊加在 </a:t>
            </a:r>
            <a:r>
              <a:rPr lang="en-US" altLang="zh-TW" dirty="0"/>
              <a:t>payload </a:t>
            </a:r>
            <a:r>
              <a:rPr lang="zh-TW" altLang="en-US" dirty="0"/>
              <a:t>上面，這邊</a:t>
            </a:r>
            <a:r>
              <a:rPr lang="en-US" altLang="zh-TW" dirty="0"/>
              <a:t>extra bits encode </a:t>
            </a:r>
            <a:r>
              <a:rPr lang="zh-TW" altLang="en-US" dirty="0"/>
              <a:t>玩的長度會跟</a:t>
            </a:r>
            <a:r>
              <a:rPr lang="en-US" altLang="zh-TW" dirty="0"/>
              <a:t>payload codeword</a:t>
            </a:r>
            <a:r>
              <a:rPr lang="zh-TW" altLang="en-US" dirty="0"/>
              <a:t>長度一樣。</a:t>
            </a:r>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0842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接下來是他提出來的 </a:t>
            </a:r>
            <a:r>
              <a:rPr lang="en-US" altLang="zh-TW" dirty="0"/>
              <a:t>hard decoding </a:t>
            </a:r>
            <a:r>
              <a:rPr lang="zh-TW" altLang="en-US" dirty="0"/>
              <a:t>的方式，他提出的方法是先把收到的訊號值做</a:t>
            </a:r>
            <a:r>
              <a:rPr lang="en-US" altLang="zh-TW" dirty="0"/>
              <a:t>hard-decision</a:t>
            </a:r>
            <a:r>
              <a:rPr lang="zh-TW" altLang="en-US" dirty="0"/>
              <a:t>得到</a:t>
            </a:r>
            <a:r>
              <a:rPr lang="en-US" altLang="zh-TW" dirty="0"/>
              <a:t>y</a:t>
            </a:r>
            <a:r>
              <a:rPr lang="zh-TW" altLang="en-US" dirty="0"/>
              <a:t>，變成 </a:t>
            </a:r>
            <a:r>
              <a:rPr lang="en-US" altLang="zh-TW" dirty="0"/>
              <a:t>1 0 1 0</a:t>
            </a:r>
            <a:r>
              <a:rPr lang="zh-TW" altLang="en-US" dirty="0"/>
              <a:t>，再去常去所有的</a:t>
            </a:r>
            <a:r>
              <a:rPr lang="en-US" altLang="zh-TW" dirty="0"/>
              <a:t>extra codeword</a:t>
            </a:r>
            <a:r>
              <a:rPr lang="zh-TW" altLang="en-US" dirty="0"/>
              <a:t>疊加在 </a:t>
            </a:r>
            <a:r>
              <a:rPr lang="en-US" altLang="zh-TW" dirty="0"/>
              <a:t>y</a:t>
            </a:r>
            <a:r>
              <a:rPr lang="zh-TW" altLang="en-US" dirty="0"/>
              <a:t>，去看疊加完後呈上</a:t>
            </a:r>
            <a:r>
              <a:rPr lang="en-US" altLang="zh-TW" dirty="0"/>
              <a:t>payload </a:t>
            </a:r>
            <a:r>
              <a:rPr lang="zh-TW" altLang="en-US" dirty="0"/>
              <a:t>的 </a:t>
            </a:r>
            <a:r>
              <a:rPr lang="en-US" altLang="zh-TW" dirty="0" err="1"/>
              <a:t>pcm</a:t>
            </a:r>
            <a:r>
              <a:rPr lang="en-US" altLang="zh-TW" dirty="0"/>
              <a:t> </a:t>
            </a:r>
            <a:r>
              <a:rPr lang="zh-TW" altLang="en-US" dirty="0"/>
              <a:t>所得出的</a:t>
            </a:r>
            <a:r>
              <a:rPr lang="en-US" altLang="zh-TW" dirty="0"/>
              <a:t>syndrome </a:t>
            </a:r>
            <a:r>
              <a:rPr lang="zh-TW" altLang="en-US" dirty="0"/>
              <a:t>的</a:t>
            </a:r>
            <a:r>
              <a:rPr lang="en-US" altLang="zh-TW" dirty="0"/>
              <a:t>hamming weight</a:t>
            </a:r>
            <a:r>
              <a:rPr lang="zh-TW" altLang="en-US" dirty="0"/>
              <a:t>大小，找出</a:t>
            </a:r>
            <a:r>
              <a:rPr lang="en-US" altLang="zh-TW" dirty="0"/>
              <a:t>hamming weight </a:t>
            </a:r>
            <a:r>
              <a:rPr lang="zh-TW" altLang="en-US" dirty="0"/>
              <a:t>最小的，就代表著疊加的</a:t>
            </a:r>
            <a:r>
              <a:rPr lang="en-US" altLang="zh-TW" dirty="0"/>
              <a:t>extra</a:t>
            </a:r>
            <a:r>
              <a:rPr lang="zh-TW" altLang="en-US" dirty="0"/>
              <a:t> </a:t>
            </a:r>
            <a:r>
              <a:rPr lang="en-US" altLang="zh-TW" dirty="0"/>
              <a:t>codeword</a:t>
            </a:r>
            <a:r>
              <a:rPr lang="zh-TW" altLang="en-US" dirty="0"/>
              <a:t>可能是對的，再把</a:t>
            </a:r>
            <a:r>
              <a:rPr lang="en-US" altLang="zh-TW" dirty="0"/>
              <a:t>extra  codeword</a:t>
            </a:r>
            <a:r>
              <a:rPr lang="zh-TW" altLang="en-US" dirty="0"/>
              <a:t> 的</a:t>
            </a:r>
            <a:r>
              <a:rPr lang="en-US" altLang="zh-TW" dirty="0" err="1"/>
              <a:t>eddect</a:t>
            </a:r>
            <a:r>
              <a:rPr lang="zh-TW" altLang="en-US" dirty="0"/>
              <a:t>去掉，最後去屌</a:t>
            </a:r>
            <a:r>
              <a:rPr lang="en-US" altLang="zh-TW" dirty="0"/>
              <a:t>payload data</a:t>
            </a:r>
            <a:r>
              <a:rPr lang="zh-TW" altLang="en-US" dirty="0"/>
              <a:t>。</a:t>
            </a:r>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36319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 </a:t>
            </a:r>
            <a:r>
              <a:rPr lang="zh-TW" altLang="en-US" dirty="0"/>
              <a:t>計算</a:t>
            </a:r>
            <a:r>
              <a:rPr lang="en-US" altLang="zh-TW" dirty="0"/>
              <a:t>LLR</a:t>
            </a:r>
          </a:p>
          <a:p>
            <a:r>
              <a:rPr lang="en-US" altLang="zh-TW" dirty="0"/>
              <a:t>2 - </a:t>
            </a:r>
            <a:r>
              <a:rPr lang="zh-TW" altLang="en-US" dirty="0"/>
              <a:t>根據目前</a:t>
            </a:r>
            <a:r>
              <a:rPr lang="en-US" altLang="zh-TW" dirty="0"/>
              <a:t>extra codeword</a:t>
            </a:r>
            <a:r>
              <a:rPr lang="zh-TW" altLang="en-US" dirty="0"/>
              <a:t>是</a:t>
            </a:r>
            <a:r>
              <a:rPr lang="en-US" altLang="zh-TW" dirty="0"/>
              <a:t>0</a:t>
            </a:r>
            <a:r>
              <a:rPr lang="zh-TW" altLang="en-US" dirty="0"/>
              <a:t>或</a:t>
            </a:r>
            <a:r>
              <a:rPr lang="en-US" altLang="zh-TW" dirty="0"/>
              <a:t>1</a:t>
            </a:r>
            <a:r>
              <a:rPr lang="zh-TW" altLang="en-US" dirty="0"/>
              <a:t>把</a:t>
            </a:r>
            <a:r>
              <a:rPr lang="en-US" altLang="zh-TW" dirty="0" err="1"/>
              <a:t>llr</a:t>
            </a:r>
            <a:r>
              <a:rPr lang="en-US" altLang="zh-TW" dirty="0"/>
              <a:t> </a:t>
            </a:r>
            <a:r>
              <a:rPr lang="zh-TW" altLang="en-US" dirty="0"/>
              <a:t>做證負號的反轉。</a:t>
            </a:r>
            <a:endParaRPr lang="en-US" altLang="zh-TW" dirty="0"/>
          </a:p>
          <a:p>
            <a:r>
              <a:rPr lang="en-US" altLang="zh-TW" dirty="0"/>
              <a:t>3 - </a:t>
            </a:r>
            <a:r>
              <a:rPr lang="zh-TW" altLang="en-US" dirty="0"/>
              <a:t>去計算每一個</a:t>
            </a:r>
            <a:r>
              <a:rPr lang="en-US" altLang="zh-TW" dirty="0"/>
              <a:t>syndrome</a:t>
            </a:r>
            <a:r>
              <a:rPr lang="zh-TW" altLang="en-US" dirty="0"/>
              <a:t>上面的</a:t>
            </a:r>
            <a:r>
              <a:rPr lang="en-US" altLang="zh-TW" dirty="0" err="1"/>
              <a:t>llr</a:t>
            </a:r>
            <a:r>
              <a:rPr lang="zh-TW" altLang="en-US" dirty="0"/>
              <a:t>值總和、計算每一個</a:t>
            </a:r>
            <a:r>
              <a:rPr lang="en-US" altLang="zh-TW" dirty="0"/>
              <a:t>check node </a:t>
            </a:r>
            <a:r>
              <a:rPr lang="zh-TW" altLang="en-US" dirty="0"/>
              <a:t>的分數</a:t>
            </a:r>
            <a:endParaRPr lang="en-US" altLang="zh-TW" dirty="0"/>
          </a:p>
          <a:p>
            <a:r>
              <a:rPr lang="en-US" altLang="zh-TW" dirty="0"/>
              <a:t>4 – </a:t>
            </a:r>
            <a:r>
              <a:rPr lang="zh-TW" altLang="en-US" dirty="0"/>
              <a:t>把</a:t>
            </a:r>
            <a:r>
              <a:rPr lang="en-US" altLang="zh-TW" dirty="0"/>
              <a:t>syndrome</a:t>
            </a:r>
            <a:r>
              <a:rPr lang="zh-TW" altLang="en-US" dirty="0"/>
              <a:t>上面的 </a:t>
            </a:r>
            <a:r>
              <a:rPr lang="en-US" altLang="zh-TW" dirty="0" err="1"/>
              <a:t>llr</a:t>
            </a:r>
            <a:r>
              <a:rPr lang="en-US" altLang="zh-TW" dirty="0"/>
              <a:t> </a:t>
            </a:r>
            <a:r>
              <a:rPr lang="zh-TW" altLang="en-US" dirty="0"/>
              <a:t>值座相加、把每個</a:t>
            </a:r>
            <a:r>
              <a:rPr lang="en-US" altLang="zh-TW" dirty="0"/>
              <a:t>check node</a:t>
            </a:r>
            <a:r>
              <a:rPr lang="zh-TW" altLang="en-US" dirty="0"/>
              <a:t>的分數加總起來。</a:t>
            </a:r>
          </a:p>
        </p:txBody>
      </p:sp>
      <p:sp>
        <p:nvSpPr>
          <p:cNvPr id="4" name="頁首版面配置區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5" name="日期版面配置區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22DE4-5BF7-44DB-B94E-E7D15C4DAE96}" type="datetime1">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2025/6/29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投影片編號版面配置區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1286E-E444-449B-BB11-697766D4B85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431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BDDAB-56BB-A86C-2AA6-D8F4410DDD12}"/>
              </a:ext>
            </a:extLst>
          </p:cNvPr>
          <p:cNvSpPr>
            <a:spLocks noGrp="1"/>
          </p:cNvSpPr>
          <p:nvPr>
            <p:ph type="sldNum" sz="quarter" idx="10"/>
          </p:nvPr>
        </p:nvSpPr>
        <p:spPr/>
        <p:txBody>
          <a:bodyPr/>
          <a:lstStyle>
            <a:lvl1pPr>
              <a:defRPr b="1"/>
            </a:lvl1p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FB4EA49C-EF20-C176-3CFB-6506316D1BC5}"/>
              </a:ext>
            </a:extLst>
          </p:cNvPr>
          <p:cNvSpPr/>
          <p:nvPr userDrawn="1"/>
        </p:nvSpPr>
        <p:spPr>
          <a:xfrm>
            <a:off x="0" y="0"/>
            <a:ext cx="1944304" cy="4158114"/>
          </a:xfrm>
          <a:prstGeom prst="rect">
            <a:avLst/>
          </a:prstGeom>
          <a:solidFill>
            <a:srgbClr val="6A9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0538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1C5A37C-8893-B01A-EA44-265ED767FBFE}"/>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
        <p:nvSpPr>
          <p:cNvPr id="4" name="矩形 3">
            <a:extLst>
              <a:ext uri="{FF2B5EF4-FFF2-40B4-BE49-F238E27FC236}">
                <a16:creationId xmlns:a16="http://schemas.microsoft.com/office/drawing/2014/main" id="{2A131FA7-B23D-C700-52DD-C399C9EB8F9A}"/>
              </a:ext>
            </a:extLst>
          </p:cNvPr>
          <p:cNvSpPr/>
          <p:nvPr userDrawn="1"/>
        </p:nvSpPr>
        <p:spPr>
          <a:xfrm>
            <a:off x="0" y="0"/>
            <a:ext cx="12192000" cy="552091"/>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Tree>
    <p:extLst>
      <p:ext uri="{BB962C8B-B14F-4D97-AF65-F5344CB8AC3E}">
        <p14:creationId xmlns:p14="http://schemas.microsoft.com/office/powerpoint/2010/main" val="76049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CB2ED65-74EC-F2C3-F04B-CFE0A62FE2A0}"/>
              </a:ext>
            </a:extLst>
          </p:cNvPr>
          <p:cNvSpPr>
            <a:spLocks noGrp="1"/>
          </p:cNvSpPr>
          <p:nvPr>
            <p:ph type="sldNum" sz="quarter" idx="10"/>
          </p:nvPr>
        </p:nvSpPr>
        <p:spPr/>
        <p:txBody>
          <a:body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393185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1811" y="1562967"/>
            <a:ext cx="9027600" cy="2736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70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191803" y="4349033"/>
            <a:ext cx="9027600" cy="742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133">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0"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20827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0967" y="1536633"/>
            <a:ext cx="102900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Font typeface="Barlow"/>
              <a:buChar char="●"/>
              <a:defRPr sz="1600"/>
            </a:lvl1pPr>
            <a:lvl2pPr marL="1219170" lvl="1" indent="-423323">
              <a:spcBef>
                <a:spcPts val="2133"/>
              </a:spcBef>
              <a:spcAft>
                <a:spcPts val="0"/>
              </a:spcAft>
              <a:buSzPts val="1400"/>
              <a:buFont typeface="Barlow"/>
              <a:buChar char="○"/>
              <a:defRPr sz="1600"/>
            </a:lvl2pPr>
            <a:lvl3pPr marL="1828754" lvl="2" indent="-423323">
              <a:spcBef>
                <a:spcPts val="2133"/>
              </a:spcBef>
              <a:spcAft>
                <a:spcPts val="0"/>
              </a:spcAft>
              <a:buClr>
                <a:schemeClr val="lt1"/>
              </a:buClr>
              <a:buSzPts val="1400"/>
              <a:buFont typeface="Barlow"/>
              <a:buChar char="■"/>
              <a:defRPr/>
            </a:lvl3pPr>
            <a:lvl4pPr marL="2438339" lvl="3" indent="-423323">
              <a:spcBef>
                <a:spcPts val="2133"/>
              </a:spcBef>
              <a:spcAft>
                <a:spcPts val="0"/>
              </a:spcAft>
              <a:buClr>
                <a:schemeClr val="lt1"/>
              </a:buClr>
              <a:buSzPts val="1400"/>
              <a:buFont typeface="Barlow"/>
              <a:buChar char="●"/>
              <a:defRPr/>
            </a:lvl4pPr>
            <a:lvl5pPr marL="3047924" lvl="4" indent="-423323">
              <a:spcBef>
                <a:spcPts val="2133"/>
              </a:spcBef>
              <a:spcAft>
                <a:spcPts val="0"/>
              </a:spcAft>
              <a:buClr>
                <a:schemeClr val="lt1"/>
              </a:buClr>
              <a:buSzPts val="1400"/>
              <a:buFont typeface="Barlow"/>
              <a:buChar char="○"/>
              <a:defRPr/>
            </a:lvl5pPr>
            <a:lvl6pPr marL="3657509" lvl="5" indent="-423323">
              <a:spcBef>
                <a:spcPts val="2133"/>
              </a:spcBef>
              <a:spcAft>
                <a:spcPts val="0"/>
              </a:spcAft>
              <a:buClr>
                <a:schemeClr val="lt1"/>
              </a:buClr>
              <a:buSzPts val="1400"/>
              <a:buFont typeface="Barlow"/>
              <a:buChar char="■"/>
              <a:defRPr/>
            </a:lvl6pPr>
            <a:lvl7pPr marL="4267093" lvl="6" indent="-423323">
              <a:spcBef>
                <a:spcPts val="2133"/>
              </a:spcBef>
              <a:spcAft>
                <a:spcPts val="0"/>
              </a:spcAft>
              <a:buClr>
                <a:schemeClr val="lt1"/>
              </a:buClr>
              <a:buSzPts val="1400"/>
              <a:buFont typeface="Barlow"/>
              <a:buChar char="●"/>
              <a:defRPr/>
            </a:lvl7pPr>
            <a:lvl8pPr marL="4876678" lvl="7" indent="-423323">
              <a:spcBef>
                <a:spcPts val="2133"/>
              </a:spcBef>
              <a:spcAft>
                <a:spcPts val="0"/>
              </a:spcAft>
              <a:buClr>
                <a:schemeClr val="lt1"/>
              </a:buClr>
              <a:buSzPts val="1400"/>
              <a:buFont typeface="Barlow"/>
              <a:buChar char="○"/>
              <a:defRPr/>
            </a:lvl8pPr>
            <a:lvl9pPr marL="5486263" lvl="8" indent="-423323">
              <a:spcBef>
                <a:spcPts val="2133"/>
              </a:spcBef>
              <a:spcAft>
                <a:spcPts val="2133"/>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950967" y="512064"/>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2918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950967" y="1560000"/>
            <a:ext cx="7377600" cy="373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8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
        <p:nvSpPr>
          <p:cNvPr id="40" name="Google Shape;40;p8"/>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p:nvPr/>
        </p:nvSpPr>
        <p:spPr>
          <a:xfrm>
            <a:off x="10601767" y="3429000"/>
            <a:ext cx="1621600" cy="179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8079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806284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87070E3C-E6BA-2A50-A7EE-D4F0F3C52CF2}"/>
              </a:ext>
            </a:extLst>
          </p:cNvPr>
          <p:cNvGrpSpPr/>
          <p:nvPr userDrawn="1"/>
        </p:nvGrpSpPr>
        <p:grpSpPr>
          <a:xfrm>
            <a:off x="-12000" y="6607834"/>
            <a:ext cx="12204000" cy="250166"/>
            <a:chOff x="-1" y="6314175"/>
            <a:chExt cx="12204000" cy="543826"/>
          </a:xfrm>
        </p:grpSpPr>
        <p:sp>
          <p:nvSpPr>
            <p:cNvPr id="10" name="矩形 9">
              <a:extLst>
                <a:ext uri="{FF2B5EF4-FFF2-40B4-BE49-F238E27FC236}">
                  <a16:creationId xmlns:a16="http://schemas.microsoft.com/office/drawing/2014/main" id="{798E0117-02FB-0297-3DCE-CD1FA3678D9C}"/>
                </a:ext>
              </a:extLst>
            </p:cNvPr>
            <p:cNvSpPr/>
            <p:nvPr userDrawn="1"/>
          </p:nvSpPr>
          <p:spPr>
            <a:xfrm>
              <a:off x="-1" y="6314175"/>
              <a:ext cx="4068000" cy="543826"/>
            </a:xfrm>
            <a:prstGeom prst="rect">
              <a:avLst/>
            </a:prstGeom>
            <a:solidFill>
              <a:srgbClr val="328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GiGi, Chou</a:t>
              </a:r>
            </a:p>
          </p:txBody>
        </p:sp>
        <p:sp>
          <p:nvSpPr>
            <p:cNvPr id="11" name="矩形 10">
              <a:extLst>
                <a:ext uri="{FF2B5EF4-FFF2-40B4-BE49-F238E27FC236}">
                  <a16:creationId xmlns:a16="http://schemas.microsoft.com/office/drawing/2014/main" id="{08014490-6A1D-C274-9BBF-E2EEAEE01BE9}"/>
                </a:ext>
              </a:extLst>
            </p:cNvPr>
            <p:cNvSpPr/>
            <p:nvPr userDrawn="1"/>
          </p:nvSpPr>
          <p:spPr>
            <a:xfrm>
              <a:off x="4067999" y="6314176"/>
              <a:ext cx="4068000" cy="543825"/>
            </a:xfrm>
            <a:prstGeom prst="rect">
              <a:avLst/>
            </a:prstGeom>
            <a:solidFill>
              <a:srgbClr val="67AE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TNT_LAB , NYCU</a:t>
              </a:r>
            </a:p>
          </p:txBody>
        </p:sp>
        <p:sp>
          <p:nvSpPr>
            <p:cNvPr id="12" name="矩形 11">
              <a:extLst>
                <a:ext uri="{FF2B5EF4-FFF2-40B4-BE49-F238E27FC236}">
                  <a16:creationId xmlns:a16="http://schemas.microsoft.com/office/drawing/2014/main" id="{0C3F2D93-E160-B865-23D9-9B9D2D547794}"/>
                </a:ext>
              </a:extLst>
            </p:cNvPr>
            <p:cNvSpPr/>
            <p:nvPr userDrawn="1"/>
          </p:nvSpPr>
          <p:spPr>
            <a:xfrm>
              <a:off x="8135999" y="6314177"/>
              <a:ext cx="4068000" cy="543824"/>
            </a:xfrm>
            <a:prstGeom prst="rect">
              <a:avLst/>
            </a:prstGeom>
            <a:solidFill>
              <a:srgbClr val="90C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800" b="1" dirty="0">
                  <a:solidFill>
                    <a:schemeClr val="bg1"/>
                  </a:solidFill>
                  <a:latin typeface="Montserrat" panose="00000500000000000000" pitchFamily="2" charset="0"/>
                </a:rPr>
                <a:t>June , 17</a:t>
              </a:r>
            </a:p>
          </p:txBody>
        </p:sp>
      </p:grpSp>
      <p:sp>
        <p:nvSpPr>
          <p:cNvPr id="19" name="投影片編號版面配置區 18">
            <a:extLst>
              <a:ext uri="{FF2B5EF4-FFF2-40B4-BE49-F238E27FC236}">
                <a16:creationId xmlns:a16="http://schemas.microsoft.com/office/drawing/2014/main" id="{76C9CEE2-18AB-D881-B75D-C23D696D46F6}"/>
              </a:ext>
            </a:extLst>
          </p:cNvPr>
          <p:cNvSpPr>
            <a:spLocks noGrp="1"/>
          </p:cNvSpPr>
          <p:nvPr>
            <p:ph type="sldNum" sz="quarter" idx="4"/>
          </p:nvPr>
        </p:nvSpPr>
        <p:spPr>
          <a:xfrm>
            <a:off x="9457267" y="6607834"/>
            <a:ext cx="2743200" cy="223380"/>
          </a:xfrm>
          <a:prstGeom prst="rect">
            <a:avLst/>
          </a:prstGeom>
        </p:spPr>
        <p:txBody>
          <a:bodyPr vert="horz" lIns="91440" tIns="45720" rIns="91440" bIns="45720" rtlCol="0" anchor="ctr"/>
          <a:lstStyle>
            <a:lvl1pPr algn="r">
              <a:defRPr sz="1800" b="1">
                <a:solidFill>
                  <a:schemeClr val="bg1"/>
                </a:solidFill>
                <a:latin typeface="Montserrat" panose="00000500000000000000" pitchFamily="2" charset="0"/>
              </a:defRPr>
            </a:lvl1pPr>
          </a:lstStyle>
          <a:p>
            <a:fld id="{280088F6-7C6C-4B38-8F53-C0D87CD1D86B}" type="slidenum">
              <a:rPr lang="zh-TW" altLang="en-US" smtClean="0"/>
              <a:pPr/>
              <a:t>‹#›</a:t>
            </a:fld>
            <a:endParaRPr lang="zh-TW" altLang="en-US" dirty="0"/>
          </a:p>
        </p:txBody>
      </p:sp>
    </p:spTree>
    <p:extLst>
      <p:ext uri="{BB962C8B-B14F-4D97-AF65-F5344CB8AC3E}">
        <p14:creationId xmlns:p14="http://schemas.microsoft.com/office/powerpoint/2010/main" val="406810379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505556936"/>
      </p:ext>
    </p:extLst>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tags" Target="../tags/tag15.xml"/><Relationship Id="rId7" Type="http://schemas.openxmlformats.org/officeDocument/2006/relationships/notesSlide" Target="../notesSlides/notesSlide7.xml"/><Relationship Id="rId12" Type="http://schemas.openxmlformats.org/officeDocument/2006/relationships/image" Target="../media/image5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49.png"/><Relationship Id="rId5" Type="http://schemas.openxmlformats.org/officeDocument/2006/relationships/tags" Target="../tags/tag17.xml"/><Relationship Id="rId10" Type="http://schemas.openxmlformats.org/officeDocument/2006/relationships/image" Target="../media/image48.png"/><Relationship Id="rId4" Type="http://schemas.openxmlformats.org/officeDocument/2006/relationships/tags" Target="../tags/tag16.xml"/><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20.xml"/><Relationship Id="rId7" Type="http://schemas.openxmlformats.org/officeDocument/2006/relationships/image" Target="../media/image5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8.xml"/><Relationship Id="rId11" Type="http://schemas.openxmlformats.org/officeDocument/2006/relationships/image" Target="../media/image56.png"/><Relationship Id="rId5" Type="http://schemas.openxmlformats.org/officeDocument/2006/relationships/slideLayout" Target="../slideLayouts/slideLayout2.xml"/><Relationship Id="rId10" Type="http://schemas.openxmlformats.org/officeDocument/2006/relationships/image" Target="../media/image55.png"/><Relationship Id="rId4" Type="http://schemas.openxmlformats.org/officeDocument/2006/relationships/tags" Target="../tags/tag21.xml"/><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2.xml"/><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33.xml"/><Relationship Id="rId7" Type="http://schemas.openxmlformats.org/officeDocument/2006/relationships/image" Target="../media/image7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5.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83.png"/><Relationship Id="rId3" Type="http://schemas.openxmlformats.org/officeDocument/2006/relationships/tags" Target="../tags/tag36.xml"/><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81.png"/><Relationship Id="rId5" Type="http://schemas.openxmlformats.org/officeDocument/2006/relationships/tags" Target="../tags/tag38.xml"/><Relationship Id="rId10" Type="http://schemas.openxmlformats.org/officeDocument/2006/relationships/image" Target="../media/image80.png"/><Relationship Id="rId4" Type="http://schemas.openxmlformats.org/officeDocument/2006/relationships/tags" Target="../tags/tag37.xml"/><Relationship Id="rId9" Type="http://schemas.openxmlformats.org/officeDocument/2006/relationships/image" Target="../media/image79.png"/><Relationship Id="rId14"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2.xml"/><Relationship Id="rId7" Type="http://schemas.openxmlformats.org/officeDocument/2006/relationships/image" Target="../media/image7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84.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3.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92.png"/><Relationship Id="rId17" Type="http://schemas.openxmlformats.org/officeDocument/2006/relationships/image" Target="../media/image96.png"/><Relationship Id="rId2" Type="http://schemas.openxmlformats.org/officeDocument/2006/relationships/tags" Target="../tags/tag45.xml"/><Relationship Id="rId16" Type="http://schemas.openxmlformats.org/officeDocument/2006/relationships/image" Target="../media/image85.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82.png"/><Relationship Id="rId5" Type="http://schemas.openxmlformats.org/officeDocument/2006/relationships/tags" Target="../tags/tag48.xml"/><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tags" Target="../tags/tag47.xml"/><Relationship Id="rId9" Type="http://schemas.openxmlformats.org/officeDocument/2006/relationships/notesSlide" Target="../notesSlides/notesSlide20.xml"/><Relationship Id="rId14" Type="http://schemas.openxmlformats.org/officeDocument/2006/relationships/image" Target="../media/image9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02.png"/><Relationship Id="rId3" Type="http://schemas.openxmlformats.org/officeDocument/2006/relationships/tags" Target="../tags/tag55.xml"/><Relationship Id="rId7" Type="http://schemas.openxmlformats.org/officeDocument/2006/relationships/slideLayout" Target="../slideLayouts/slideLayout2.xml"/><Relationship Id="rId12" Type="http://schemas.openxmlformats.org/officeDocument/2006/relationships/image" Target="../media/image10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0.png"/><Relationship Id="rId5" Type="http://schemas.openxmlformats.org/officeDocument/2006/relationships/tags" Target="../tags/tag57.xml"/><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tags" Target="../tags/tag56.xml"/><Relationship Id="rId9" Type="http://schemas.openxmlformats.org/officeDocument/2006/relationships/image" Target="../media/image37.png"/><Relationship Id="rId14" Type="http://schemas.openxmlformats.org/officeDocument/2006/relationships/image" Target="../media/image103.png"/></Relationships>
</file>

<file path=ppt/slides/_rels/slide5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10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7.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image" Target="../media/image113.png"/><Relationship Id="rId18" Type="http://schemas.openxmlformats.org/officeDocument/2006/relationships/image" Target="../media/image104.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tags" Target="../tags/tag65.xml"/><Relationship Id="rId16" Type="http://schemas.openxmlformats.org/officeDocument/2006/relationships/image" Target="../media/image115.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112.png"/><Relationship Id="rId5" Type="http://schemas.openxmlformats.org/officeDocument/2006/relationships/tags" Target="../tags/tag68.xml"/><Relationship Id="rId15" Type="http://schemas.openxmlformats.org/officeDocument/2006/relationships/image" Target="../media/image114.png"/><Relationship Id="rId10" Type="http://schemas.openxmlformats.org/officeDocument/2006/relationships/notesSlide" Target="../notesSlides/notesSlide25.xml"/><Relationship Id="rId19" Type="http://schemas.openxmlformats.org/officeDocument/2006/relationships/image" Target="../media/image116.png"/><Relationship Id="rId4" Type="http://schemas.openxmlformats.org/officeDocument/2006/relationships/tags" Target="../tags/tag67.xml"/><Relationship Id="rId9" Type="http://schemas.openxmlformats.org/officeDocument/2006/relationships/slideLayout" Target="../slideLayouts/slideLayout2.xml"/><Relationship Id="rId1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4.png"/><Relationship Id="rId3" Type="http://schemas.openxmlformats.org/officeDocument/2006/relationships/tags" Target="../tags/tag78.xml"/><Relationship Id="rId7" Type="http://schemas.openxmlformats.org/officeDocument/2006/relationships/notesSlide" Target="../notesSlides/notesSlide28.xml"/><Relationship Id="rId12" Type="http://schemas.openxmlformats.org/officeDocument/2006/relationships/image" Target="../media/image12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2.xml"/><Relationship Id="rId11" Type="http://schemas.openxmlformats.org/officeDocument/2006/relationships/image" Target="../media/image104.png"/><Relationship Id="rId5" Type="http://schemas.openxmlformats.org/officeDocument/2006/relationships/tags" Target="../tags/tag80.xml"/><Relationship Id="rId10" Type="http://schemas.openxmlformats.org/officeDocument/2006/relationships/image" Target="../media/image99.png"/><Relationship Id="rId4" Type="http://schemas.openxmlformats.org/officeDocument/2006/relationships/tags" Target="../tags/tag79.xml"/><Relationship Id="rId9" Type="http://schemas.openxmlformats.org/officeDocument/2006/relationships/image" Target="../media/image103.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101.png"/><Relationship Id="rId3" Type="http://schemas.openxmlformats.org/officeDocument/2006/relationships/tags" Target="../tags/tag83.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99.png"/><Relationship Id="rId5" Type="http://schemas.openxmlformats.org/officeDocument/2006/relationships/tags" Target="../tags/tag85.xml"/><Relationship Id="rId15" Type="http://schemas.openxmlformats.org/officeDocument/2006/relationships/image" Target="../media/image128.png"/><Relationship Id="rId10" Type="http://schemas.openxmlformats.org/officeDocument/2006/relationships/image" Target="../media/image126.png"/><Relationship Id="rId4" Type="http://schemas.openxmlformats.org/officeDocument/2006/relationships/tags" Target="../tags/tag84.xml"/><Relationship Id="rId9" Type="http://schemas.openxmlformats.org/officeDocument/2006/relationships/image" Target="../media/image125.png"/><Relationship Id="rId1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32.png"/><Relationship Id="rId5" Type="http://schemas.openxmlformats.org/officeDocument/2006/relationships/image" Target="../media/image108.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6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134.png"/><Relationship Id="rId18" Type="http://schemas.openxmlformats.org/officeDocument/2006/relationships/image" Target="../media/image136.png"/><Relationship Id="rId3" Type="http://schemas.openxmlformats.org/officeDocument/2006/relationships/tags" Target="../tags/tag93.xml"/><Relationship Id="rId21" Type="http://schemas.openxmlformats.org/officeDocument/2006/relationships/image" Target="../media/image127.png"/><Relationship Id="rId7" Type="http://schemas.openxmlformats.org/officeDocument/2006/relationships/tags" Target="../tags/tag97.xml"/><Relationship Id="rId12" Type="http://schemas.openxmlformats.org/officeDocument/2006/relationships/notesSlide" Target="../notesSlides/notesSlide33.xml"/><Relationship Id="rId17" Type="http://schemas.openxmlformats.org/officeDocument/2006/relationships/image" Target="../media/image135.png"/><Relationship Id="rId2" Type="http://schemas.openxmlformats.org/officeDocument/2006/relationships/tags" Target="../tags/tag92.xml"/><Relationship Id="rId16" Type="http://schemas.openxmlformats.org/officeDocument/2006/relationships/image" Target="../media/image104.png"/><Relationship Id="rId20" Type="http://schemas.openxmlformats.org/officeDocument/2006/relationships/image" Target="../media/image101.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slideLayout" Target="../slideLayouts/slideLayout2.xml"/><Relationship Id="rId5" Type="http://schemas.openxmlformats.org/officeDocument/2006/relationships/tags" Target="../tags/tag95.xml"/><Relationship Id="rId15" Type="http://schemas.openxmlformats.org/officeDocument/2006/relationships/image" Target="../media/image103.png"/><Relationship Id="rId23" Type="http://schemas.openxmlformats.org/officeDocument/2006/relationships/image" Target="../media/image115.png"/><Relationship Id="rId10" Type="http://schemas.openxmlformats.org/officeDocument/2006/relationships/tags" Target="../tags/tag100.xml"/><Relationship Id="rId19" Type="http://schemas.openxmlformats.org/officeDocument/2006/relationships/image" Target="../media/image137.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99.png"/><Relationship Id="rId22"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0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03.xml"/><Relationship Id="rId4" Type="http://schemas.openxmlformats.org/officeDocument/2006/relationships/image" Target="../media/image1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2845570-FD10-1F44-0025-02C43EE375D1}"/>
              </a:ext>
            </a:extLst>
          </p:cNvPr>
          <p:cNvSpPr>
            <a:spLocks noGrp="1"/>
          </p:cNvSpPr>
          <p:nvPr>
            <p:ph type="sldNum" sz="quarter" idx="10"/>
          </p:nvPr>
        </p:nvSpPr>
        <p:spPr/>
        <p:txBody>
          <a:bodyPr/>
          <a:lstStyle/>
          <a:p>
            <a:fld id="{280088F6-7C6C-4B38-8F53-C0D87CD1D86B}" type="slidenum">
              <a:rPr lang="zh-TW" altLang="en-US" smtClean="0"/>
              <a:pPr/>
              <a:t>1</a:t>
            </a:fld>
            <a:endParaRPr lang="zh-TW" altLang="en-US" dirty="0"/>
          </a:p>
        </p:txBody>
      </p:sp>
      <p:pic>
        <p:nvPicPr>
          <p:cNvPr id="4" name="圖片 3">
            <a:extLst>
              <a:ext uri="{FF2B5EF4-FFF2-40B4-BE49-F238E27FC236}">
                <a16:creationId xmlns:a16="http://schemas.microsoft.com/office/drawing/2014/main" id="{65064B53-5F23-2BBF-C23A-7ECCECFA7E82}"/>
              </a:ext>
            </a:extLst>
          </p:cNvPr>
          <p:cNvPicPr>
            <a:picLocks noChangeAspect="1"/>
          </p:cNvPicPr>
          <p:nvPr/>
        </p:nvPicPr>
        <p:blipFill>
          <a:blip r:embed="rId2"/>
          <a:stretch>
            <a:fillRect/>
          </a:stretch>
        </p:blipFill>
        <p:spPr>
          <a:xfrm>
            <a:off x="2123520" y="1150809"/>
            <a:ext cx="7944959" cy="4772691"/>
          </a:xfrm>
          <a:prstGeom prst="rect">
            <a:avLst/>
          </a:prstGeom>
        </p:spPr>
      </p:pic>
      <p:sp>
        <p:nvSpPr>
          <p:cNvPr id="7" name="文字方塊 6">
            <a:extLst>
              <a:ext uri="{FF2B5EF4-FFF2-40B4-BE49-F238E27FC236}">
                <a16:creationId xmlns:a16="http://schemas.microsoft.com/office/drawing/2014/main" id="{2CFF6C7B-FCB5-1E25-3A59-F7F6D19978E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NNBP</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Structure</a:t>
            </a:r>
          </a:p>
        </p:txBody>
      </p:sp>
    </p:spTree>
    <p:extLst>
      <p:ext uri="{BB962C8B-B14F-4D97-AF65-F5344CB8AC3E}">
        <p14:creationId xmlns:p14="http://schemas.microsoft.com/office/powerpoint/2010/main" val="407125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B62E-63D8-FA30-36B9-242696AA491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77BED0-6454-C738-EE33-EA87CAD2ECA8}"/>
              </a:ext>
            </a:extLst>
          </p:cNvPr>
          <p:cNvSpPr>
            <a:spLocks noGrp="1"/>
          </p:cNvSpPr>
          <p:nvPr>
            <p:ph type="sldNum" sz="quarter" idx="10"/>
          </p:nvPr>
        </p:nvSpPr>
        <p:spPr/>
        <p:txBody>
          <a:bodyPr/>
          <a:lstStyle/>
          <a:p>
            <a:fld id="{280088F6-7C6C-4B38-8F53-C0D87CD1D86B}" type="slidenum">
              <a:rPr lang="zh-TW" altLang="en-US" smtClean="0"/>
              <a:pPr/>
              <a:t>10</a:t>
            </a:fld>
            <a:endParaRPr lang="zh-TW" altLang="en-US" dirty="0"/>
          </a:p>
        </p:txBody>
      </p:sp>
      <p:sp>
        <p:nvSpPr>
          <p:cNvPr id="3" name="文字方塊 2">
            <a:extLst>
              <a:ext uri="{FF2B5EF4-FFF2-40B4-BE49-F238E27FC236}">
                <a16:creationId xmlns:a16="http://schemas.microsoft.com/office/drawing/2014/main" id="{25B02EDC-9DD2-4EE8-8CCE-57EE1FFC1AA1}"/>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Different PCM depending on the number of decoding iterations</a:t>
            </a:r>
          </a:p>
        </p:txBody>
      </p:sp>
      <p:pic>
        <p:nvPicPr>
          <p:cNvPr id="5" name="圖片 4">
            <a:extLst>
              <a:ext uri="{FF2B5EF4-FFF2-40B4-BE49-F238E27FC236}">
                <a16:creationId xmlns:a16="http://schemas.microsoft.com/office/drawing/2014/main" id="{7294A391-6C09-51A1-48D2-25C1CF8D759A}"/>
              </a:ext>
            </a:extLst>
          </p:cNvPr>
          <p:cNvPicPr>
            <a:picLocks noChangeAspect="1"/>
          </p:cNvPicPr>
          <p:nvPr/>
        </p:nvPicPr>
        <p:blipFill>
          <a:blip r:embed="rId2"/>
          <a:stretch>
            <a:fillRect/>
          </a:stretch>
        </p:blipFill>
        <p:spPr>
          <a:xfrm>
            <a:off x="623123" y="683101"/>
            <a:ext cx="10945753" cy="5649113"/>
          </a:xfrm>
          <a:prstGeom prst="rect">
            <a:avLst/>
          </a:prstGeom>
        </p:spPr>
      </p:pic>
    </p:spTree>
    <p:extLst>
      <p:ext uri="{BB962C8B-B14F-4D97-AF65-F5344CB8AC3E}">
        <p14:creationId xmlns:p14="http://schemas.microsoft.com/office/powerpoint/2010/main" val="40896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2FF6AD9-9617-63E0-10D1-D9F3FF97126A}"/>
              </a:ext>
            </a:extLst>
          </p:cNvPr>
          <p:cNvSpPr>
            <a:spLocks noGrp="1"/>
          </p:cNvSpPr>
          <p:nvPr>
            <p:ph type="sldNum" sz="quarter" idx="10"/>
          </p:nvPr>
        </p:nvSpPr>
        <p:spPr/>
        <p:txBody>
          <a:bodyPr/>
          <a:lstStyle/>
          <a:p>
            <a:fld id="{280088F6-7C6C-4B38-8F53-C0D87CD1D86B}" type="slidenum">
              <a:rPr lang="zh-TW" altLang="en-US" smtClean="0"/>
              <a:pPr/>
              <a:t>11</a:t>
            </a:fld>
            <a:endParaRPr lang="zh-TW" altLang="en-US" dirty="0"/>
          </a:p>
        </p:txBody>
      </p:sp>
      <p:sp>
        <p:nvSpPr>
          <p:cNvPr id="3" name="文字方塊 2">
            <a:extLst>
              <a:ext uri="{FF2B5EF4-FFF2-40B4-BE49-F238E27FC236}">
                <a16:creationId xmlns:a16="http://schemas.microsoft.com/office/drawing/2014/main" id="{8D086F18-B307-B47D-00C9-E0A72CB0052D}"/>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1-SR method</a:t>
            </a:r>
          </a:p>
        </p:txBody>
      </p:sp>
      <p:sp>
        <p:nvSpPr>
          <p:cNvPr id="4" name="矩形 3">
            <a:extLst>
              <a:ext uri="{FF2B5EF4-FFF2-40B4-BE49-F238E27FC236}">
                <a16:creationId xmlns:a16="http://schemas.microsoft.com/office/drawing/2014/main" id="{6E47110D-E38C-DA6B-1156-6F79E19DB7F1}"/>
              </a:ext>
            </a:extLst>
          </p:cNvPr>
          <p:cNvSpPr/>
          <p:nvPr/>
        </p:nvSpPr>
        <p:spPr>
          <a:xfrm>
            <a:off x="96986" y="2291001"/>
            <a:ext cx="2929007" cy="738664"/>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dirty="0"/>
              <a:t>測試基準</a:t>
            </a:r>
            <a:r>
              <a:rPr lang="en-US" altLang="zh-TW" dirty="0"/>
              <a:t>:</a:t>
            </a:r>
            <a:r>
              <a:rPr lang="zh-TW" altLang="en-US" dirty="0"/>
              <a:t> </a:t>
            </a:r>
            <a:endParaRPr lang="en-US" altLang="zh-TW" dirty="0"/>
          </a:p>
          <a:p>
            <a:r>
              <a:rPr lang="en-US" altLang="zh-TW" dirty="0" err="1"/>
              <a:t>PayLoad</a:t>
            </a:r>
            <a:r>
              <a:rPr lang="en-US" altLang="zh-TW" dirty="0"/>
              <a:t> Frame Error Count – 400</a:t>
            </a:r>
          </a:p>
          <a:p>
            <a:r>
              <a:rPr lang="en-US" altLang="zh-TW" dirty="0"/>
              <a:t>Iteration - 200</a:t>
            </a:r>
            <a:endParaRPr lang="zh-TW" altLang="en-US" dirty="0"/>
          </a:p>
        </p:txBody>
      </p:sp>
      <p:sp>
        <p:nvSpPr>
          <p:cNvPr id="5" name="矩形 4">
            <a:extLst>
              <a:ext uri="{FF2B5EF4-FFF2-40B4-BE49-F238E27FC236}">
                <a16:creationId xmlns:a16="http://schemas.microsoft.com/office/drawing/2014/main" id="{3731B1E5-18AB-9692-CA94-94C1108C671E}"/>
              </a:ext>
            </a:extLst>
          </p:cNvPr>
          <p:cNvSpPr/>
          <p:nvPr/>
        </p:nvSpPr>
        <p:spPr>
          <a:xfrm>
            <a:off x="96986" y="721341"/>
            <a:ext cx="8281434" cy="1569660"/>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b="0" cap="none" spc="0" dirty="0">
                <a:ln w="0"/>
                <a:solidFill>
                  <a:schemeClr val="tx1"/>
                </a:solidFill>
              </a:rPr>
              <a:t>Sup </a:t>
            </a:r>
            <a:r>
              <a:rPr lang="en-US" altLang="zh-TW" sz="1200" b="0" cap="none" spc="0" dirty="0" err="1">
                <a:ln w="0"/>
                <a:solidFill>
                  <a:schemeClr val="tx1"/>
                </a:solidFill>
              </a:rPr>
              <a:t>Punc</a:t>
            </a:r>
            <a:r>
              <a:rPr lang="en-US" altLang="zh-TW" sz="1200" b="0" cap="none" spc="0" dirty="0">
                <a:ln w="0"/>
                <a:solidFill>
                  <a:schemeClr val="tx1"/>
                </a:solidFill>
              </a:rPr>
              <a:t> </a:t>
            </a:r>
            <a:r>
              <a:rPr lang="en-US" altLang="zh-TW" sz="1200" b="0" cap="none" spc="0" dirty="0" err="1">
                <a:ln w="0"/>
                <a:solidFill>
                  <a:schemeClr val="tx1"/>
                </a:solidFill>
              </a:rPr>
              <a:t>PayLoad</a:t>
            </a:r>
            <a:r>
              <a:rPr lang="en-US" altLang="zh-TW" sz="1200" b="0" cap="none" spc="0" dirty="0">
                <a:ln w="0"/>
                <a:solidFill>
                  <a:schemeClr val="tx1"/>
                </a:solidFill>
              </a:rPr>
              <a:t> : Parity Check Matrix </a:t>
            </a:r>
            <a:r>
              <a:rPr lang="zh-TW" altLang="en-US" sz="1200" b="0" cap="none" spc="0" dirty="0">
                <a:ln w="0"/>
                <a:solidFill>
                  <a:schemeClr val="tx1"/>
                </a:solidFill>
              </a:rPr>
              <a:t>合併，測試</a:t>
            </a:r>
            <a:r>
              <a:rPr lang="en-US" altLang="zh-TW" sz="1200" b="0" cap="none" spc="0" dirty="0" err="1">
                <a:ln w="0"/>
                <a:solidFill>
                  <a:schemeClr val="tx1"/>
                </a:solidFill>
              </a:rPr>
              <a:t>PayLoad</a:t>
            </a:r>
            <a:r>
              <a:rPr lang="en-US" altLang="zh-TW" sz="1200" b="0" cap="none" spc="0" dirty="0">
                <a:ln w="0"/>
                <a:solidFill>
                  <a:schemeClr val="tx1"/>
                </a:solidFill>
              </a:rPr>
              <a:t> Performance</a:t>
            </a:r>
          </a:p>
          <a:p>
            <a:r>
              <a:rPr lang="en-US" altLang="zh-TW" sz="1200" b="0" cap="none" spc="0" dirty="0">
                <a:ln w="0"/>
                <a:solidFill>
                  <a:schemeClr val="tx1"/>
                </a:solidFill>
              </a:rPr>
              <a:t>Sup </a:t>
            </a:r>
            <a:r>
              <a:rPr lang="en-US" altLang="zh-TW" sz="1200" b="0" cap="none" spc="0" dirty="0" err="1">
                <a:ln w="0"/>
                <a:solidFill>
                  <a:schemeClr val="tx1"/>
                </a:solidFill>
              </a:rPr>
              <a:t>Punc</a:t>
            </a:r>
            <a:r>
              <a:rPr lang="en-US" altLang="zh-TW" sz="1200" b="0" cap="none" spc="0" dirty="0">
                <a:ln w="0"/>
                <a:solidFill>
                  <a:schemeClr val="tx1"/>
                </a:solidFill>
              </a:rPr>
              <a:t> Extra       : Parity Check Matrix </a:t>
            </a:r>
            <a:r>
              <a:rPr lang="zh-TW" altLang="en-US" sz="1200" b="0" cap="none" spc="0" dirty="0">
                <a:ln w="0"/>
                <a:solidFill>
                  <a:schemeClr val="tx1"/>
                </a:solidFill>
              </a:rPr>
              <a:t>合併，測試</a:t>
            </a:r>
            <a:r>
              <a:rPr lang="en-US" altLang="zh-TW" sz="1200" b="0" cap="none" spc="0" dirty="0">
                <a:ln w="0"/>
                <a:solidFill>
                  <a:schemeClr val="tx1"/>
                </a:solidFill>
              </a:rPr>
              <a:t>Extra Performance</a:t>
            </a:r>
          </a:p>
          <a:p>
            <a:r>
              <a:rPr lang="en-US" altLang="zh-TW" sz="1200" dirty="0">
                <a:ln w="0"/>
                <a:solidFill>
                  <a:schemeClr val="tx1"/>
                </a:solidFill>
              </a:rPr>
              <a:t>BP </a:t>
            </a:r>
            <a:r>
              <a:rPr lang="en-US" altLang="zh-TW" sz="1200" dirty="0" err="1">
                <a:ln w="0"/>
                <a:solidFill>
                  <a:schemeClr val="tx1"/>
                </a:solidFill>
              </a:rPr>
              <a:t>PayLoad</a:t>
            </a:r>
            <a:r>
              <a:rPr lang="en-US" altLang="zh-TW" sz="1200" dirty="0">
                <a:ln w="0"/>
                <a:solidFill>
                  <a:schemeClr val="tx1"/>
                </a:solidFill>
              </a:rPr>
              <a:t>            : </a:t>
            </a:r>
            <a:r>
              <a:rPr lang="zh-TW" altLang="en-US" sz="1200" dirty="0">
                <a:ln w="0"/>
                <a:solidFill>
                  <a:schemeClr val="tx1"/>
                </a:solidFill>
              </a:rPr>
              <a:t>測試原本 </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的 </a:t>
            </a:r>
            <a:r>
              <a:rPr lang="en-US" altLang="zh-TW" sz="1200" dirty="0">
                <a:ln w="0"/>
                <a:solidFill>
                  <a:schemeClr val="tx1"/>
                </a:solidFill>
              </a:rPr>
              <a:t>Performance </a:t>
            </a:r>
          </a:p>
          <a:p>
            <a:r>
              <a:rPr lang="en-US" altLang="zh-TW" sz="1200" dirty="0">
                <a:ln w="0"/>
                <a:solidFill>
                  <a:schemeClr val="tx1"/>
                </a:solidFill>
              </a:rPr>
              <a:t>BP Extra                  : </a:t>
            </a:r>
            <a:r>
              <a:rPr lang="zh-TW" altLang="en-US" sz="1200" dirty="0">
                <a:ln w="0"/>
                <a:solidFill>
                  <a:schemeClr val="tx1"/>
                </a:solidFill>
              </a:rPr>
              <a:t>測試原本 </a:t>
            </a:r>
            <a:r>
              <a:rPr lang="en-US" altLang="zh-TW" sz="1200" dirty="0">
                <a:ln w="0"/>
                <a:solidFill>
                  <a:schemeClr val="tx1"/>
                </a:solidFill>
              </a:rPr>
              <a:t>Extra </a:t>
            </a:r>
            <a:r>
              <a:rPr lang="zh-TW" altLang="en-US" sz="1200" dirty="0">
                <a:ln w="0"/>
                <a:solidFill>
                  <a:schemeClr val="tx1"/>
                </a:solidFill>
              </a:rPr>
              <a:t>的 </a:t>
            </a:r>
            <a:r>
              <a:rPr lang="en-US" altLang="zh-TW" sz="1200" dirty="0">
                <a:ln w="0"/>
                <a:solidFill>
                  <a:schemeClr val="tx1"/>
                </a:solidFill>
              </a:rPr>
              <a:t>Performance</a:t>
            </a:r>
          </a:p>
          <a:p>
            <a:r>
              <a:rPr lang="en-US" altLang="zh-TW" sz="1200" b="0" cap="none" spc="0" dirty="0">
                <a:ln w="0"/>
                <a:solidFill>
                  <a:schemeClr val="tx1"/>
                </a:solidFill>
              </a:rPr>
              <a:t>BP </a:t>
            </a:r>
            <a:r>
              <a:rPr lang="en-US" altLang="zh-TW" sz="1200" b="0" cap="none" spc="0" dirty="0" err="1">
                <a:ln w="0"/>
                <a:solidFill>
                  <a:schemeClr val="tx1"/>
                </a:solidFill>
              </a:rPr>
              <a:t>Punc</a:t>
            </a:r>
            <a:r>
              <a:rPr lang="en-US" altLang="zh-TW" sz="1200" b="0" cap="none" spc="0" dirty="0">
                <a:ln w="0"/>
                <a:solidFill>
                  <a:schemeClr val="tx1"/>
                </a:solidFill>
              </a:rPr>
              <a:t> </a:t>
            </a:r>
            <a:r>
              <a:rPr lang="en-US" altLang="zh-TW" sz="1200" b="0" cap="none" spc="0" dirty="0" err="1">
                <a:ln w="0"/>
                <a:solidFill>
                  <a:schemeClr val="tx1"/>
                </a:solidFill>
              </a:rPr>
              <a:t>PayL</a:t>
            </a:r>
            <a:r>
              <a:rPr lang="en-US" altLang="zh-TW" sz="1200" dirty="0" err="1">
                <a:ln w="0"/>
                <a:solidFill>
                  <a:schemeClr val="tx1"/>
                </a:solidFill>
              </a:rPr>
              <a:t>oad</a:t>
            </a:r>
            <a:r>
              <a:rPr lang="en-US" altLang="zh-TW" sz="1200" dirty="0">
                <a:ln w="0"/>
                <a:solidFill>
                  <a:schemeClr val="tx1"/>
                </a:solidFill>
              </a:rPr>
              <a:t> Encode :</a:t>
            </a:r>
            <a:r>
              <a:rPr lang="zh-TW" altLang="en-US" sz="1200" dirty="0">
                <a:ln w="0"/>
                <a:solidFill>
                  <a:schemeClr val="tx1"/>
                </a:solidFill>
              </a:rPr>
              <a:t>測試原本 </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a:t>
            </a:r>
            <a:r>
              <a:rPr lang="en-US" altLang="zh-TW" sz="1200" dirty="0">
                <a:ln w="0"/>
                <a:solidFill>
                  <a:schemeClr val="tx1"/>
                </a:solidFill>
              </a:rPr>
              <a:t>Puncture </a:t>
            </a:r>
            <a:r>
              <a:rPr lang="zh-TW" altLang="en-US" sz="1200" dirty="0">
                <a:ln w="0"/>
                <a:solidFill>
                  <a:schemeClr val="tx1"/>
                </a:solidFill>
              </a:rPr>
              <a:t>， 採用</a:t>
            </a:r>
            <a:r>
              <a:rPr lang="en-US" altLang="zh-TW" sz="1200" dirty="0">
                <a:ln w="0"/>
                <a:solidFill>
                  <a:schemeClr val="tx1"/>
                </a:solidFill>
              </a:rPr>
              <a:t>Encode</a:t>
            </a:r>
            <a:r>
              <a:rPr lang="zh-TW" altLang="en-US" sz="1200" dirty="0">
                <a:ln w="0"/>
                <a:solidFill>
                  <a:schemeClr val="tx1"/>
                </a:solidFill>
              </a:rPr>
              <a:t> </a:t>
            </a:r>
            <a:r>
              <a:rPr lang="en-US" altLang="zh-TW" sz="1200" dirty="0" err="1">
                <a:ln w="0"/>
                <a:solidFill>
                  <a:schemeClr val="tx1"/>
                </a:solidFill>
              </a:rPr>
              <a:t>CodeWord</a:t>
            </a:r>
            <a:r>
              <a:rPr lang="en-US" altLang="zh-TW" sz="1200" dirty="0">
                <a:ln w="0"/>
                <a:solidFill>
                  <a:schemeClr val="tx1"/>
                </a:solidFill>
              </a:rPr>
              <a:t> </a:t>
            </a:r>
            <a:r>
              <a:rPr lang="zh-TW" altLang="en-US" sz="1200" dirty="0">
                <a:ln w="0"/>
                <a:solidFill>
                  <a:schemeClr val="tx1"/>
                </a:solidFill>
              </a:rPr>
              <a:t>測試 </a:t>
            </a:r>
            <a:r>
              <a:rPr lang="en-US" altLang="zh-TW" sz="1200" dirty="0">
                <a:ln w="0"/>
                <a:solidFill>
                  <a:schemeClr val="tx1"/>
                </a:solidFill>
              </a:rPr>
              <a:t>(</a:t>
            </a:r>
            <a:r>
              <a:rPr lang="en-US" altLang="zh-TW" sz="1200" dirty="0" err="1">
                <a:ln w="0"/>
                <a:solidFill>
                  <a:schemeClr val="tx1"/>
                </a:solidFill>
              </a:rPr>
              <a:t>coderate</a:t>
            </a:r>
            <a:r>
              <a:rPr lang="en-US" altLang="zh-TW" sz="1200" dirty="0">
                <a:ln w="0"/>
                <a:solidFill>
                  <a:schemeClr val="tx1"/>
                </a:solidFill>
              </a:rPr>
              <a:t> =</a:t>
            </a:r>
            <a:r>
              <a:rPr lang="zh-TW" altLang="en-US" sz="1200" dirty="0">
                <a:ln w="0"/>
                <a:solidFill>
                  <a:schemeClr val="tx1"/>
                </a:solidFill>
              </a:rPr>
              <a:t> </a:t>
            </a:r>
            <a:r>
              <a:rPr lang="en-US" altLang="zh-TW" sz="1200" dirty="0">
                <a:ln w="0"/>
                <a:solidFill>
                  <a:schemeClr val="tx1"/>
                </a:solidFill>
              </a:rPr>
              <a:t>k/(n-</a:t>
            </a:r>
            <a:r>
              <a:rPr lang="en-US" altLang="zh-TW" sz="1200" dirty="0" err="1">
                <a:ln w="0"/>
                <a:solidFill>
                  <a:schemeClr val="tx1"/>
                </a:solidFill>
              </a:rPr>
              <a:t>punc_bits</a:t>
            </a:r>
            <a:r>
              <a:rPr lang="en-US" altLang="zh-TW" sz="1200" dirty="0">
                <a:ln w="0"/>
                <a:solidFill>
                  <a:schemeClr val="tx1"/>
                </a:solidFill>
              </a:rPr>
              <a:t>))</a:t>
            </a:r>
          </a:p>
          <a:p>
            <a:r>
              <a:rPr lang="en-US" altLang="zh-TW" sz="1200" b="0" cap="none" spc="0" dirty="0">
                <a:ln w="0"/>
                <a:solidFill>
                  <a:schemeClr val="tx1"/>
                </a:solidFill>
              </a:rPr>
              <a:t>BP </a:t>
            </a:r>
            <a:r>
              <a:rPr lang="en-US" altLang="zh-TW" sz="1200" b="0" cap="none" spc="0" dirty="0" err="1">
                <a:ln w="0"/>
                <a:solidFill>
                  <a:schemeClr val="tx1"/>
                </a:solidFill>
              </a:rPr>
              <a:t>Punc</a:t>
            </a:r>
            <a:r>
              <a:rPr lang="en-US" altLang="zh-TW" sz="1200" b="0" cap="none" spc="0" dirty="0">
                <a:ln w="0"/>
                <a:solidFill>
                  <a:schemeClr val="tx1"/>
                </a:solidFill>
              </a:rPr>
              <a:t> </a:t>
            </a:r>
            <a:r>
              <a:rPr lang="en-US" altLang="zh-TW" sz="1200" b="0" cap="none" spc="0" dirty="0" err="1">
                <a:ln w="0"/>
                <a:solidFill>
                  <a:schemeClr val="tx1"/>
                </a:solidFill>
              </a:rPr>
              <a:t>PayL</a:t>
            </a:r>
            <a:r>
              <a:rPr lang="en-US" altLang="zh-TW" sz="1200" dirty="0" err="1">
                <a:ln w="0"/>
                <a:solidFill>
                  <a:schemeClr val="tx1"/>
                </a:solidFill>
              </a:rPr>
              <a:t>oad</a:t>
            </a:r>
            <a:r>
              <a:rPr lang="en-US" altLang="zh-TW" sz="1200" dirty="0">
                <a:ln w="0"/>
                <a:solidFill>
                  <a:schemeClr val="tx1"/>
                </a:solidFill>
              </a:rPr>
              <a:t> Zero      :</a:t>
            </a:r>
            <a:r>
              <a:rPr lang="zh-TW" altLang="en-US" sz="1200" dirty="0">
                <a:ln w="0"/>
                <a:solidFill>
                  <a:schemeClr val="tx1"/>
                </a:solidFill>
              </a:rPr>
              <a:t>測試原本 </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a:t>
            </a:r>
            <a:r>
              <a:rPr lang="en-US" altLang="zh-TW" sz="1200" dirty="0">
                <a:ln w="0"/>
                <a:solidFill>
                  <a:schemeClr val="tx1"/>
                </a:solidFill>
              </a:rPr>
              <a:t>Puncture </a:t>
            </a:r>
            <a:r>
              <a:rPr lang="zh-TW" altLang="en-US" sz="1200" dirty="0">
                <a:ln w="0"/>
                <a:solidFill>
                  <a:schemeClr val="tx1"/>
                </a:solidFill>
              </a:rPr>
              <a:t>， 採用</a:t>
            </a:r>
            <a:r>
              <a:rPr lang="en-US" altLang="zh-TW" sz="1200" dirty="0">
                <a:ln w="0"/>
                <a:solidFill>
                  <a:schemeClr val="tx1"/>
                </a:solidFill>
              </a:rPr>
              <a:t>Zero </a:t>
            </a:r>
            <a:r>
              <a:rPr lang="en-US" altLang="zh-TW" sz="1200" dirty="0" err="1">
                <a:ln w="0"/>
                <a:solidFill>
                  <a:schemeClr val="tx1"/>
                </a:solidFill>
              </a:rPr>
              <a:t>CodeWord</a:t>
            </a:r>
            <a:r>
              <a:rPr lang="en-US" altLang="zh-TW" sz="1200" dirty="0">
                <a:ln w="0"/>
                <a:solidFill>
                  <a:schemeClr val="tx1"/>
                </a:solidFill>
              </a:rPr>
              <a:t> </a:t>
            </a:r>
            <a:r>
              <a:rPr lang="zh-TW" altLang="en-US" sz="1200" dirty="0">
                <a:ln w="0"/>
                <a:solidFill>
                  <a:schemeClr val="tx1"/>
                </a:solidFill>
              </a:rPr>
              <a:t>測試 </a:t>
            </a:r>
            <a:r>
              <a:rPr lang="en-US" altLang="zh-TW" sz="1200" dirty="0">
                <a:ln w="0"/>
                <a:solidFill>
                  <a:schemeClr val="tx1"/>
                </a:solidFill>
              </a:rPr>
              <a:t>(</a:t>
            </a:r>
            <a:r>
              <a:rPr lang="en-US" altLang="zh-TW" sz="1200" dirty="0" err="1">
                <a:ln w="0"/>
                <a:solidFill>
                  <a:schemeClr val="tx1"/>
                </a:solidFill>
              </a:rPr>
              <a:t>coderate</a:t>
            </a:r>
            <a:r>
              <a:rPr lang="en-US" altLang="zh-TW" sz="1200" dirty="0">
                <a:ln w="0"/>
                <a:solidFill>
                  <a:schemeClr val="tx1"/>
                </a:solidFill>
              </a:rPr>
              <a:t> =</a:t>
            </a:r>
            <a:r>
              <a:rPr lang="zh-TW" altLang="en-US" sz="1200" dirty="0">
                <a:ln w="0"/>
                <a:solidFill>
                  <a:schemeClr val="tx1"/>
                </a:solidFill>
              </a:rPr>
              <a:t> </a:t>
            </a:r>
            <a:r>
              <a:rPr lang="en-US" altLang="zh-TW" sz="1200" dirty="0">
                <a:ln w="0"/>
                <a:solidFill>
                  <a:schemeClr val="tx1"/>
                </a:solidFill>
              </a:rPr>
              <a:t>k/(n-</a:t>
            </a:r>
            <a:r>
              <a:rPr lang="en-US" altLang="zh-TW" sz="1200" dirty="0" err="1">
                <a:ln w="0"/>
                <a:solidFill>
                  <a:schemeClr val="tx1"/>
                </a:solidFill>
              </a:rPr>
              <a:t>punc_bits</a:t>
            </a:r>
            <a:r>
              <a:rPr lang="en-US" altLang="zh-TW" sz="1200" dirty="0">
                <a:ln w="0"/>
                <a:solidFill>
                  <a:schemeClr val="tx1"/>
                </a:solidFill>
              </a:rPr>
              <a:t>))</a:t>
            </a:r>
          </a:p>
          <a:p>
            <a:r>
              <a:rPr lang="en-US" altLang="zh-TW" sz="1200" dirty="0">
                <a:ln w="0"/>
                <a:solidFill>
                  <a:schemeClr val="tx1"/>
                </a:solidFill>
              </a:rPr>
              <a:t>Prev Sup P : </a:t>
            </a:r>
            <a:r>
              <a:rPr lang="zh-TW" altLang="en-US" sz="1200" dirty="0">
                <a:ln w="0"/>
                <a:solidFill>
                  <a:schemeClr val="tx1"/>
                </a:solidFill>
              </a:rPr>
              <a:t>先解 </a:t>
            </a:r>
            <a:r>
              <a:rPr lang="en-US" altLang="zh-TW" sz="1200" dirty="0">
                <a:ln w="0"/>
                <a:solidFill>
                  <a:schemeClr val="tx1"/>
                </a:solidFill>
              </a:rPr>
              <a:t>Payload </a:t>
            </a:r>
            <a:r>
              <a:rPr lang="zh-TW" altLang="en-US" sz="1200" dirty="0">
                <a:ln w="0"/>
                <a:solidFill>
                  <a:schemeClr val="tx1"/>
                </a:solidFill>
              </a:rPr>
              <a:t>在解 </a:t>
            </a:r>
            <a:r>
              <a:rPr lang="en-US" altLang="zh-TW" sz="1200" dirty="0">
                <a:ln w="0"/>
                <a:solidFill>
                  <a:schemeClr val="tx1"/>
                </a:solidFill>
              </a:rPr>
              <a:t>Extra (</a:t>
            </a:r>
            <a:r>
              <a:rPr lang="zh-TW" altLang="en-US" sz="1200" dirty="0">
                <a:ln w="0"/>
                <a:solidFill>
                  <a:schemeClr val="tx1"/>
                </a:solidFill>
              </a:rPr>
              <a:t>分開解</a:t>
            </a:r>
            <a:r>
              <a:rPr lang="en-US" altLang="zh-TW" sz="1200" dirty="0">
                <a:ln w="0"/>
                <a:solidFill>
                  <a:schemeClr val="tx1"/>
                </a:solidFill>
              </a:rPr>
              <a:t>)</a:t>
            </a:r>
          </a:p>
          <a:p>
            <a:r>
              <a:rPr lang="en-US" altLang="zh-TW" sz="1200" dirty="0">
                <a:ln w="0"/>
                <a:solidFill>
                  <a:schemeClr val="tx1"/>
                </a:solidFill>
              </a:rPr>
              <a:t>Prev Sup E : </a:t>
            </a:r>
            <a:r>
              <a:rPr lang="zh-TW" altLang="en-US" sz="1200" dirty="0">
                <a:ln w="0"/>
                <a:solidFill>
                  <a:schemeClr val="tx1"/>
                </a:solidFill>
              </a:rPr>
              <a:t>先解 </a:t>
            </a:r>
            <a:r>
              <a:rPr lang="en-US" altLang="zh-TW" sz="1200" dirty="0">
                <a:ln w="0"/>
                <a:solidFill>
                  <a:schemeClr val="tx1"/>
                </a:solidFill>
              </a:rPr>
              <a:t>Payload </a:t>
            </a:r>
            <a:r>
              <a:rPr lang="zh-TW" altLang="en-US" sz="1200" dirty="0">
                <a:ln w="0"/>
                <a:solidFill>
                  <a:schemeClr val="tx1"/>
                </a:solidFill>
              </a:rPr>
              <a:t>在解 </a:t>
            </a:r>
            <a:r>
              <a:rPr lang="en-US" altLang="zh-TW" sz="1200" dirty="0">
                <a:ln w="0"/>
                <a:solidFill>
                  <a:schemeClr val="tx1"/>
                </a:solidFill>
              </a:rPr>
              <a:t>Extra (</a:t>
            </a:r>
            <a:r>
              <a:rPr lang="zh-TW" altLang="en-US" sz="1200" dirty="0">
                <a:ln w="0"/>
                <a:solidFill>
                  <a:schemeClr val="tx1"/>
                </a:solidFill>
              </a:rPr>
              <a:t>分開解</a:t>
            </a:r>
            <a:r>
              <a:rPr lang="en-US" altLang="zh-TW" sz="1200" dirty="0">
                <a:ln w="0"/>
                <a:solidFill>
                  <a:schemeClr val="tx1"/>
                </a:solidFill>
              </a:rPr>
              <a:t>)</a:t>
            </a:r>
          </a:p>
        </p:txBody>
      </p:sp>
    </p:spTree>
    <p:extLst>
      <p:ext uri="{BB962C8B-B14F-4D97-AF65-F5344CB8AC3E}">
        <p14:creationId xmlns:p14="http://schemas.microsoft.com/office/powerpoint/2010/main" val="211108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FEB52-3509-C235-6AFD-E06D77A5DC2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5E774C9-0CED-8CFC-36DE-286689400FB5}"/>
              </a:ext>
            </a:extLst>
          </p:cNvPr>
          <p:cNvSpPr>
            <a:spLocks noGrp="1"/>
          </p:cNvSpPr>
          <p:nvPr>
            <p:ph type="sldNum" sz="quarter" idx="10"/>
          </p:nvPr>
        </p:nvSpPr>
        <p:spPr/>
        <p:txBody>
          <a:bodyPr/>
          <a:lstStyle/>
          <a:p>
            <a:fld id="{280088F6-7C6C-4B38-8F53-C0D87CD1D86B}" type="slidenum">
              <a:rPr lang="zh-TW" altLang="en-US" smtClean="0"/>
              <a:pPr/>
              <a:t>12</a:t>
            </a:fld>
            <a:endParaRPr lang="zh-TW" altLang="en-US" dirty="0"/>
          </a:p>
        </p:txBody>
      </p:sp>
      <p:sp>
        <p:nvSpPr>
          <p:cNvPr id="3" name="文字方塊 2">
            <a:extLst>
              <a:ext uri="{FF2B5EF4-FFF2-40B4-BE49-F238E27FC236}">
                <a16:creationId xmlns:a16="http://schemas.microsoft.com/office/drawing/2014/main" id="{4ADD1840-BCDF-7490-B78E-978132C4DBD4}"/>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1-SR method</a:t>
            </a:r>
          </a:p>
        </p:txBody>
      </p:sp>
      <p:pic>
        <p:nvPicPr>
          <p:cNvPr id="2050" name="Picture 2" descr="一張含有 文字, 行, 圖表, 螢幕擷取畫面 的圖片&#10;&#10;自動產生的描述">
            <a:extLst>
              <a:ext uri="{FF2B5EF4-FFF2-40B4-BE49-F238E27FC236}">
                <a16:creationId xmlns:a16="http://schemas.microsoft.com/office/drawing/2014/main" id="{13317649-AEB7-4DFB-565A-46AAF94323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62" t="3738" r="8305" b="4573"/>
          <a:stretch>
            <a:fillRect/>
          </a:stretch>
        </p:blipFill>
        <p:spPr bwMode="auto">
          <a:xfrm>
            <a:off x="0" y="1837970"/>
            <a:ext cx="6056671" cy="3510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一張含有 文字, 行, 圖表, 螢幕擷取畫面 的圖片&#10;&#10;自動產生的描述">
            <a:extLst>
              <a:ext uri="{FF2B5EF4-FFF2-40B4-BE49-F238E27FC236}">
                <a16:creationId xmlns:a16="http://schemas.microsoft.com/office/drawing/2014/main" id="{89AE455E-F29B-E526-A431-E53E43C89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7" t="4345" r="7903" b="4725"/>
          <a:stretch>
            <a:fillRect/>
          </a:stretch>
        </p:blipFill>
        <p:spPr bwMode="auto">
          <a:xfrm>
            <a:off x="6145161" y="1850247"/>
            <a:ext cx="6056672" cy="349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65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2A4B0-8CAB-E9E2-2B02-6B01838579E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676D5F5-1B80-5F01-2F8A-DCFBFE16F79B}"/>
              </a:ext>
            </a:extLst>
          </p:cNvPr>
          <p:cNvSpPr>
            <a:spLocks noGrp="1"/>
          </p:cNvSpPr>
          <p:nvPr>
            <p:ph type="sldNum" sz="quarter" idx="10"/>
          </p:nvPr>
        </p:nvSpPr>
        <p:spPr/>
        <p:txBody>
          <a:bodyPr/>
          <a:lstStyle/>
          <a:p>
            <a:fld id="{280088F6-7C6C-4B38-8F53-C0D87CD1D86B}" type="slidenum">
              <a:rPr lang="zh-TW" altLang="en-US" smtClean="0"/>
              <a:pPr/>
              <a:t>13</a:t>
            </a:fld>
            <a:endParaRPr lang="zh-TW" altLang="en-US" dirty="0"/>
          </a:p>
        </p:txBody>
      </p:sp>
      <p:sp>
        <p:nvSpPr>
          <p:cNvPr id="3" name="文字方塊 2">
            <a:extLst>
              <a:ext uri="{FF2B5EF4-FFF2-40B4-BE49-F238E27FC236}">
                <a16:creationId xmlns:a16="http://schemas.microsoft.com/office/drawing/2014/main" id="{AD399E8E-1578-53AB-97E6-26C6475CB937}"/>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1-SR method</a:t>
            </a:r>
          </a:p>
        </p:txBody>
      </p:sp>
      <p:sp>
        <p:nvSpPr>
          <p:cNvPr id="6" name="矩形 5">
            <a:extLst>
              <a:ext uri="{FF2B5EF4-FFF2-40B4-BE49-F238E27FC236}">
                <a16:creationId xmlns:a16="http://schemas.microsoft.com/office/drawing/2014/main" id="{6E47110D-E38C-DA6B-1156-6F79E19DB7F1}"/>
              </a:ext>
            </a:extLst>
          </p:cNvPr>
          <p:cNvSpPr/>
          <p:nvPr/>
        </p:nvSpPr>
        <p:spPr>
          <a:xfrm>
            <a:off x="78658" y="3059668"/>
            <a:ext cx="2929007" cy="738664"/>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dirty="0"/>
              <a:t>測試基準</a:t>
            </a:r>
            <a:r>
              <a:rPr lang="en-US" altLang="zh-TW" dirty="0"/>
              <a:t>:</a:t>
            </a:r>
            <a:r>
              <a:rPr lang="zh-TW" altLang="en-US" dirty="0"/>
              <a:t> </a:t>
            </a:r>
            <a:endParaRPr lang="en-US" altLang="zh-TW" dirty="0"/>
          </a:p>
          <a:p>
            <a:r>
              <a:rPr lang="en-US" altLang="zh-TW" dirty="0" err="1"/>
              <a:t>PayLoad</a:t>
            </a:r>
            <a:r>
              <a:rPr lang="en-US" altLang="zh-TW" dirty="0"/>
              <a:t> Frame Error Count – 400</a:t>
            </a:r>
          </a:p>
          <a:p>
            <a:r>
              <a:rPr lang="en-US" altLang="zh-TW" dirty="0"/>
              <a:t>Iteration - 200</a:t>
            </a:r>
            <a:endParaRPr lang="zh-TW" altLang="en-US" dirty="0"/>
          </a:p>
        </p:txBody>
      </p:sp>
      <p:sp>
        <p:nvSpPr>
          <p:cNvPr id="7" name="矩形 6">
            <a:extLst>
              <a:ext uri="{FF2B5EF4-FFF2-40B4-BE49-F238E27FC236}">
                <a16:creationId xmlns:a16="http://schemas.microsoft.com/office/drawing/2014/main" id="{3731B1E5-18AB-9692-CA94-94C1108C671E}"/>
              </a:ext>
            </a:extLst>
          </p:cNvPr>
          <p:cNvSpPr/>
          <p:nvPr/>
        </p:nvSpPr>
        <p:spPr>
          <a:xfrm>
            <a:off x="78658" y="751344"/>
            <a:ext cx="9143999" cy="2677656"/>
          </a:xfrm>
          <a:prstGeom prst="rect">
            <a:avLst/>
          </a:prstGeom>
          <a:noFill/>
        </p:spPr>
        <p:txBody>
          <a:bodyPr wrap="squar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200" b="0" cap="none" spc="0" dirty="0">
                <a:ln w="0"/>
                <a:solidFill>
                  <a:schemeClr val="tx1"/>
                </a:solidFill>
              </a:rPr>
              <a:t>Sup </a:t>
            </a:r>
            <a:r>
              <a:rPr lang="en-US" altLang="zh-TW" sz="1200" b="0" cap="none" spc="0" dirty="0" err="1">
                <a:ln w="0"/>
                <a:solidFill>
                  <a:schemeClr val="tx1"/>
                </a:solidFill>
              </a:rPr>
              <a:t>Punc</a:t>
            </a:r>
            <a:r>
              <a:rPr lang="en-US" altLang="zh-TW" sz="1200" b="0" cap="none" spc="0" dirty="0">
                <a:ln w="0"/>
                <a:solidFill>
                  <a:schemeClr val="tx1"/>
                </a:solidFill>
              </a:rPr>
              <a:t> </a:t>
            </a:r>
            <a:r>
              <a:rPr lang="en-US" altLang="zh-TW" sz="1200" b="0" cap="none" spc="0" dirty="0" err="1">
                <a:ln w="0"/>
                <a:solidFill>
                  <a:schemeClr val="tx1"/>
                </a:solidFill>
              </a:rPr>
              <a:t>PayLoad</a:t>
            </a:r>
            <a:r>
              <a:rPr lang="en-US" altLang="zh-TW" sz="1200" b="0" cap="none" spc="0" dirty="0">
                <a:ln w="0"/>
                <a:solidFill>
                  <a:schemeClr val="tx1"/>
                </a:solidFill>
              </a:rPr>
              <a:t> : Parity Check Matrix </a:t>
            </a:r>
            <a:r>
              <a:rPr lang="zh-TW" altLang="en-US" sz="1200" b="0" cap="none" spc="0" dirty="0">
                <a:ln w="0"/>
                <a:solidFill>
                  <a:schemeClr val="tx1"/>
                </a:solidFill>
              </a:rPr>
              <a:t>合併，測試</a:t>
            </a:r>
            <a:r>
              <a:rPr lang="en-US" altLang="zh-TW" sz="1200" b="0" cap="none" spc="0" dirty="0" err="1">
                <a:ln w="0"/>
                <a:solidFill>
                  <a:schemeClr val="tx1"/>
                </a:solidFill>
              </a:rPr>
              <a:t>PayLoad</a:t>
            </a:r>
            <a:r>
              <a:rPr lang="en-US" altLang="zh-TW" sz="1200" b="0" cap="none" spc="0" dirty="0">
                <a:ln w="0"/>
                <a:solidFill>
                  <a:schemeClr val="tx1"/>
                </a:solidFill>
              </a:rPr>
              <a:t> Performance</a:t>
            </a:r>
          </a:p>
          <a:p>
            <a:r>
              <a:rPr lang="en-US" altLang="zh-TW" sz="1200" b="0" cap="none" spc="0" dirty="0">
                <a:ln w="0"/>
                <a:solidFill>
                  <a:schemeClr val="tx1"/>
                </a:solidFill>
              </a:rPr>
              <a:t>Sup </a:t>
            </a:r>
            <a:r>
              <a:rPr lang="en-US" altLang="zh-TW" sz="1200" b="0" cap="none" spc="0" dirty="0" err="1">
                <a:ln w="0"/>
                <a:solidFill>
                  <a:schemeClr val="tx1"/>
                </a:solidFill>
              </a:rPr>
              <a:t>Punc</a:t>
            </a:r>
            <a:r>
              <a:rPr lang="en-US" altLang="zh-TW" sz="1200" b="0" cap="none" spc="0" dirty="0">
                <a:ln w="0"/>
                <a:solidFill>
                  <a:schemeClr val="tx1"/>
                </a:solidFill>
              </a:rPr>
              <a:t> Extra       : Parity Check Matrix </a:t>
            </a:r>
            <a:r>
              <a:rPr lang="zh-TW" altLang="en-US" sz="1200" b="0" cap="none" spc="0" dirty="0">
                <a:ln w="0"/>
                <a:solidFill>
                  <a:schemeClr val="tx1"/>
                </a:solidFill>
              </a:rPr>
              <a:t>合併，測試</a:t>
            </a:r>
            <a:r>
              <a:rPr lang="en-US" altLang="zh-TW" sz="1200" b="0" cap="none" spc="0" dirty="0">
                <a:ln w="0"/>
                <a:solidFill>
                  <a:schemeClr val="tx1"/>
                </a:solidFill>
              </a:rPr>
              <a:t>Extra Performance</a:t>
            </a:r>
          </a:p>
          <a:p>
            <a:r>
              <a:rPr lang="en-US" altLang="zh-TW" sz="1200" dirty="0">
                <a:ln w="0"/>
                <a:solidFill>
                  <a:schemeClr val="tx1"/>
                </a:solidFill>
              </a:rPr>
              <a:t>BP </a:t>
            </a:r>
            <a:r>
              <a:rPr lang="en-US" altLang="zh-TW" sz="1200" dirty="0" err="1">
                <a:ln w="0"/>
                <a:solidFill>
                  <a:schemeClr val="tx1"/>
                </a:solidFill>
              </a:rPr>
              <a:t>PayLoad</a:t>
            </a:r>
            <a:r>
              <a:rPr lang="en-US" altLang="zh-TW" sz="1200" dirty="0">
                <a:ln w="0"/>
                <a:solidFill>
                  <a:schemeClr val="tx1"/>
                </a:solidFill>
              </a:rPr>
              <a:t>            : </a:t>
            </a:r>
            <a:r>
              <a:rPr lang="zh-TW" altLang="en-US" sz="1200" dirty="0">
                <a:ln w="0"/>
                <a:solidFill>
                  <a:schemeClr val="tx1"/>
                </a:solidFill>
              </a:rPr>
              <a:t>測試原本 </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的 </a:t>
            </a:r>
            <a:r>
              <a:rPr lang="en-US" altLang="zh-TW" sz="1200" dirty="0">
                <a:ln w="0"/>
                <a:solidFill>
                  <a:schemeClr val="tx1"/>
                </a:solidFill>
              </a:rPr>
              <a:t>Performance </a:t>
            </a:r>
          </a:p>
          <a:p>
            <a:r>
              <a:rPr lang="en-US" altLang="zh-TW" sz="1200" dirty="0">
                <a:ln w="0"/>
                <a:solidFill>
                  <a:schemeClr val="tx1"/>
                </a:solidFill>
              </a:rPr>
              <a:t>BP Extra                  : </a:t>
            </a:r>
            <a:r>
              <a:rPr lang="zh-TW" altLang="en-US" sz="1200" dirty="0">
                <a:ln w="0"/>
                <a:solidFill>
                  <a:schemeClr val="tx1"/>
                </a:solidFill>
              </a:rPr>
              <a:t>測試原本 </a:t>
            </a:r>
            <a:r>
              <a:rPr lang="en-US" altLang="zh-TW" sz="1200" dirty="0">
                <a:ln w="0"/>
                <a:solidFill>
                  <a:schemeClr val="tx1"/>
                </a:solidFill>
              </a:rPr>
              <a:t>Extra </a:t>
            </a:r>
            <a:r>
              <a:rPr lang="zh-TW" altLang="en-US" sz="1200" dirty="0">
                <a:ln w="0"/>
                <a:solidFill>
                  <a:schemeClr val="tx1"/>
                </a:solidFill>
              </a:rPr>
              <a:t>的 </a:t>
            </a:r>
            <a:r>
              <a:rPr lang="en-US" altLang="zh-TW" sz="1200" dirty="0">
                <a:ln w="0"/>
                <a:solidFill>
                  <a:schemeClr val="tx1"/>
                </a:solidFill>
              </a:rPr>
              <a:t>Performance</a:t>
            </a:r>
          </a:p>
          <a:p>
            <a:r>
              <a:rPr lang="en-US" altLang="zh-TW" sz="1200" b="0" cap="none" spc="0" dirty="0">
                <a:ln w="0"/>
                <a:solidFill>
                  <a:schemeClr val="tx1"/>
                </a:solidFill>
              </a:rPr>
              <a:t>BP </a:t>
            </a:r>
            <a:r>
              <a:rPr lang="en-US" altLang="zh-TW" sz="1200" b="0" cap="none" spc="0" dirty="0" err="1">
                <a:ln w="0"/>
                <a:solidFill>
                  <a:schemeClr val="tx1"/>
                </a:solidFill>
              </a:rPr>
              <a:t>Punc</a:t>
            </a:r>
            <a:r>
              <a:rPr lang="en-US" altLang="zh-TW" sz="1200" b="0" cap="none" spc="0" dirty="0">
                <a:ln w="0"/>
                <a:solidFill>
                  <a:schemeClr val="tx1"/>
                </a:solidFill>
              </a:rPr>
              <a:t> </a:t>
            </a:r>
            <a:r>
              <a:rPr lang="en-US" altLang="zh-TW" sz="1200" b="0" cap="none" spc="0" dirty="0" err="1">
                <a:ln w="0"/>
                <a:solidFill>
                  <a:schemeClr val="tx1"/>
                </a:solidFill>
              </a:rPr>
              <a:t>PayL</a:t>
            </a:r>
            <a:r>
              <a:rPr lang="en-US" altLang="zh-TW" sz="1200" dirty="0" err="1">
                <a:ln w="0"/>
                <a:solidFill>
                  <a:schemeClr val="tx1"/>
                </a:solidFill>
              </a:rPr>
              <a:t>oad</a:t>
            </a:r>
            <a:r>
              <a:rPr lang="en-US" altLang="zh-TW" sz="1200" dirty="0">
                <a:ln w="0"/>
                <a:solidFill>
                  <a:schemeClr val="tx1"/>
                </a:solidFill>
              </a:rPr>
              <a:t>   :</a:t>
            </a:r>
            <a:r>
              <a:rPr lang="zh-TW" altLang="en-US" sz="1200" dirty="0">
                <a:ln w="0"/>
                <a:solidFill>
                  <a:schemeClr val="tx1"/>
                </a:solidFill>
              </a:rPr>
              <a:t>測試原本 </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a:t>
            </a:r>
            <a:r>
              <a:rPr lang="en-US" altLang="zh-TW" sz="1200" dirty="0">
                <a:ln w="0"/>
                <a:solidFill>
                  <a:schemeClr val="tx1"/>
                </a:solidFill>
              </a:rPr>
              <a:t>Puncture </a:t>
            </a:r>
            <a:r>
              <a:rPr lang="zh-TW" altLang="en-US" sz="1200" dirty="0">
                <a:ln w="0"/>
                <a:solidFill>
                  <a:schemeClr val="tx1"/>
                </a:solidFill>
              </a:rPr>
              <a:t>， 採用</a:t>
            </a:r>
            <a:r>
              <a:rPr lang="en-US" altLang="zh-TW" sz="1200" dirty="0">
                <a:ln w="0"/>
                <a:solidFill>
                  <a:schemeClr val="tx1"/>
                </a:solidFill>
              </a:rPr>
              <a:t> </a:t>
            </a:r>
            <a:r>
              <a:rPr lang="en-US" altLang="zh-TW" sz="1200" dirty="0" err="1">
                <a:ln w="0"/>
                <a:solidFill>
                  <a:schemeClr val="tx1"/>
                </a:solidFill>
              </a:rPr>
              <a:t>coderate</a:t>
            </a:r>
            <a:r>
              <a:rPr lang="en-US" altLang="zh-TW" sz="1200" dirty="0">
                <a:ln w="0"/>
                <a:solidFill>
                  <a:schemeClr val="tx1"/>
                </a:solidFill>
              </a:rPr>
              <a:t> =</a:t>
            </a:r>
            <a:r>
              <a:rPr lang="zh-TW" altLang="en-US" sz="1200" dirty="0">
                <a:ln w="0"/>
                <a:solidFill>
                  <a:schemeClr val="tx1"/>
                </a:solidFill>
              </a:rPr>
              <a:t> </a:t>
            </a:r>
            <a:r>
              <a:rPr lang="en-US" altLang="zh-TW" sz="1200" dirty="0">
                <a:ln w="0"/>
                <a:solidFill>
                  <a:schemeClr val="tx1"/>
                </a:solidFill>
              </a:rPr>
              <a:t>k/(n-</a:t>
            </a:r>
            <a:r>
              <a:rPr lang="en-US" altLang="zh-TW" sz="1200" dirty="0" err="1">
                <a:ln w="0"/>
                <a:solidFill>
                  <a:schemeClr val="tx1"/>
                </a:solidFill>
              </a:rPr>
              <a:t>punc_bits</a:t>
            </a:r>
            <a:r>
              <a:rPr lang="en-US" altLang="zh-TW" sz="1200" dirty="0">
                <a:ln w="0"/>
                <a:solidFill>
                  <a:schemeClr val="tx1"/>
                </a:solidFill>
              </a:rPr>
              <a:t>)</a:t>
            </a:r>
          </a:p>
          <a:p>
            <a:r>
              <a:rPr lang="en-US" altLang="zh-TW" sz="1200" dirty="0">
                <a:ln w="0"/>
                <a:solidFill>
                  <a:schemeClr val="tx1"/>
                </a:solidFill>
              </a:rPr>
              <a:t>Sup_ </a:t>
            </a:r>
            <a:r>
              <a:rPr lang="en-US" altLang="zh-TW" sz="1200" dirty="0" err="1">
                <a:ln w="0"/>
                <a:solidFill>
                  <a:schemeClr val="tx1"/>
                </a:solidFill>
              </a:rPr>
              <a:t>Punc</a:t>
            </a:r>
            <a:r>
              <a:rPr lang="en-US" altLang="zh-TW" sz="1200" dirty="0">
                <a:ln w="0"/>
                <a:solidFill>
                  <a:schemeClr val="tx1"/>
                </a:solidFill>
              </a:rPr>
              <a:t>_ P_ it30 : </a:t>
            </a:r>
            <a:r>
              <a:rPr lang="en-US" altLang="zh-TW" sz="1200" b="0" cap="none" spc="0" dirty="0">
                <a:ln w="0"/>
                <a:solidFill>
                  <a:schemeClr val="tx1"/>
                </a:solidFill>
              </a:rPr>
              <a:t>Parity Check Matrix </a:t>
            </a:r>
            <a:r>
              <a:rPr lang="zh-TW" altLang="en-US" sz="1200" b="0" cap="none" spc="0" dirty="0">
                <a:ln w="0"/>
                <a:solidFill>
                  <a:schemeClr val="tx1"/>
                </a:solidFill>
              </a:rPr>
              <a:t>合併，測試</a:t>
            </a:r>
            <a:r>
              <a:rPr lang="en-US" altLang="zh-TW" sz="1200" b="0" cap="none" spc="0" dirty="0" err="1">
                <a:ln w="0"/>
                <a:solidFill>
                  <a:schemeClr val="tx1"/>
                </a:solidFill>
              </a:rPr>
              <a:t>PayLoad</a:t>
            </a:r>
            <a:r>
              <a:rPr lang="en-US" altLang="zh-TW" sz="1200" b="0" cap="none" spc="0" dirty="0">
                <a:ln w="0"/>
                <a:solidFill>
                  <a:schemeClr val="tx1"/>
                </a:solidFill>
              </a:rPr>
              <a:t> Performance</a:t>
            </a:r>
            <a:r>
              <a:rPr lang="zh-TW" altLang="en-US" sz="1200" b="0" cap="none" spc="0" dirty="0">
                <a:ln w="0"/>
                <a:solidFill>
                  <a:schemeClr val="tx1"/>
                </a:solidFill>
              </a:rPr>
              <a:t>，</a:t>
            </a:r>
            <a:r>
              <a:rPr lang="zh-TW" altLang="en-US" sz="1200" dirty="0">
                <a:ln w="0"/>
                <a:solidFill>
                  <a:schemeClr val="tx1"/>
                </a:solidFill>
              </a:rPr>
              <a:t>迭代前</a:t>
            </a:r>
            <a:r>
              <a:rPr lang="en-US" altLang="zh-TW" sz="1200" dirty="0">
                <a:ln w="0"/>
                <a:solidFill>
                  <a:schemeClr val="tx1"/>
                </a:solidFill>
              </a:rPr>
              <a:t>30</a:t>
            </a:r>
            <a:r>
              <a:rPr lang="zh-TW" altLang="en-US" sz="1200" dirty="0">
                <a:ln w="0"/>
                <a:solidFill>
                  <a:schemeClr val="tx1"/>
                </a:solidFill>
              </a:rPr>
              <a:t>次訊息只在</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做傳送。</a:t>
            </a:r>
            <a:endParaRPr lang="en-US" altLang="zh-TW" sz="1200" dirty="0">
              <a:ln w="0"/>
              <a:solidFill>
                <a:schemeClr val="tx1"/>
              </a:solidFill>
            </a:endParaRPr>
          </a:p>
          <a:p>
            <a:r>
              <a:rPr lang="en-US" altLang="zh-TW" sz="1200" dirty="0">
                <a:ln w="0"/>
                <a:solidFill>
                  <a:schemeClr val="tx1"/>
                </a:solidFill>
              </a:rPr>
              <a:t>Sup_ </a:t>
            </a:r>
            <a:r>
              <a:rPr lang="en-US" altLang="zh-TW" sz="1200" dirty="0" err="1">
                <a:ln w="0"/>
                <a:solidFill>
                  <a:schemeClr val="tx1"/>
                </a:solidFill>
              </a:rPr>
              <a:t>Punc</a:t>
            </a:r>
            <a:r>
              <a:rPr lang="en-US" altLang="zh-TW" sz="1200" dirty="0">
                <a:ln w="0"/>
                <a:solidFill>
                  <a:schemeClr val="tx1"/>
                </a:solidFill>
              </a:rPr>
              <a:t>_ E_ it30 : </a:t>
            </a:r>
            <a:r>
              <a:rPr lang="en-US" altLang="zh-TW" sz="1200" b="0" cap="none" spc="0" dirty="0">
                <a:ln w="0"/>
                <a:solidFill>
                  <a:schemeClr val="tx1"/>
                </a:solidFill>
              </a:rPr>
              <a:t>Parity Check Matrix </a:t>
            </a:r>
            <a:r>
              <a:rPr lang="zh-TW" altLang="en-US" sz="1200" b="0" cap="none" spc="0" dirty="0">
                <a:ln w="0"/>
                <a:solidFill>
                  <a:schemeClr val="tx1"/>
                </a:solidFill>
              </a:rPr>
              <a:t>合併，測試</a:t>
            </a:r>
            <a:r>
              <a:rPr lang="en-US" altLang="zh-TW" sz="1200" b="0" cap="none" spc="0" dirty="0">
                <a:ln w="0"/>
                <a:solidFill>
                  <a:schemeClr val="tx1"/>
                </a:solidFill>
              </a:rPr>
              <a:t>Extra Performance</a:t>
            </a:r>
            <a:r>
              <a:rPr lang="zh-TW" altLang="en-US" sz="1200" b="0" cap="none" spc="0" dirty="0">
                <a:ln w="0"/>
                <a:solidFill>
                  <a:schemeClr val="tx1"/>
                </a:solidFill>
              </a:rPr>
              <a:t>，</a:t>
            </a:r>
            <a:r>
              <a:rPr lang="zh-TW" altLang="en-US" sz="1200" dirty="0">
                <a:ln w="0"/>
                <a:solidFill>
                  <a:schemeClr val="tx1"/>
                </a:solidFill>
              </a:rPr>
              <a:t>迭代前</a:t>
            </a:r>
            <a:r>
              <a:rPr lang="en-US" altLang="zh-TW" sz="1200" dirty="0">
                <a:ln w="0"/>
                <a:solidFill>
                  <a:schemeClr val="tx1"/>
                </a:solidFill>
              </a:rPr>
              <a:t>30</a:t>
            </a:r>
            <a:r>
              <a:rPr lang="zh-TW" altLang="en-US" sz="1200" dirty="0">
                <a:ln w="0"/>
                <a:solidFill>
                  <a:schemeClr val="tx1"/>
                </a:solidFill>
              </a:rPr>
              <a:t>次訊息只在</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做傳送。</a:t>
            </a:r>
            <a:endParaRPr lang="en-US" altLang="zh-TW" sz="1200" dirty="0">
              <a:ln w="0"/>
              <a:solidFill>
                <a:schemeClr val="tx1"/>
              </a:solidFill>
            </a:endParaRPr>
          </a:p>
          <a:p>
            <a:r>
              <a:rPr lang="en-US" altLang="zh-TW" sz="1200" dirty="0">
                <a:ln w="0"/>
                <a:solidFill>
                  <a:schemeClr val="tx1"/>
                </a:solidFill>
              </a:rPr>
              <a:t>Sup_ </a:t>
            </a:r>
            <a:r>
              <a:rPr lang="en-US" altLang="zh-TW" sz="1200" dirty="0" err="1">
                <a:ln w="0"/>
                <a:solidFill>
                  <a:schemeClr val="tx1"/>
                </a:solidFill>
              </a:rPr>
              <a:t>Punc</a:t>
            </a:r>
            <a:r>
              <a:rPr lang="en-US" altLang="zh-TW" sz="1200" dirty="0">
                <a:ln w="0"/>
                <a:solidFill>
                  <a:schemeClr val="tx1"/>
                </a:solidFill>
              </a:rPr>
              <a:t>_ P_ it100 : </a:t>
            </a:r>
            <a:r>
              <a:rPr lang="en-US" altLang="zh-TW" sz="1200" b="0" cap="none" spc="0" dirty="0">
                <a:ln w="0"/>
                <a:solidFill>
                  <a:schemeClr val="tx1"/>
                </a:solidFill>
              </a:rPr>
              <a:t>Parity Check Matrix </a:t>
            </a:r>
            <a:r>
              <a:rPr lang="zh-TW" altLang="en-US" sz="1200" b="0" cap="none" spc="0" dirty="0">
                <a:ln w="0"/>
                <a:solidFill>
                  <a:schemeClr val="tx1"/>
                </a:solidFill>
              </a:rPr>
              <a:t>合併，測試</a:t>
            </a:r>
            <a:r>
              <a:rPr lang="en-US" altLang="zh-TW" sz="1200" b="0" cap="none" spc="0" dirty="0" err="1">
                <a:ln w="0"/>
                <a:solidFill>
                  <a:schemeClr val="tx1"/>
                </a:solidFill>
              </a:rPr>
              <a:t>PayLoad</a:t>
            </a:r>
            <a:r>
              <a:rPr lang="en-US" altLang="zh-TW" sz="1200" b="0" cap="none" spc="0" dirty="0">
                <a:ln w="0"/>
                <a:solidFill>
                  <a:schemeClr val="tx1"/>
                </a:solidFill>
              </a:rPr>
              <a:t> Performance</a:t>
            </a:r>
            <a:r>
              <a:rPr lang="zh-TW" altLang="en-US" sz="1200" b="0" cap="none" spc="0" dirty="0">
                <a:ln w="0"/>
                <a:solidFill>
                  <a:schemeClr val="tx1"/>
                </a:solidFill>
              </a:rPr>
              <a:t>，</a:t>
            </a:r>
            <a:r>
              <a:rPr lang="zh-TW" altLang="en-US" sz="1200" dirty="0">
                <a:ln w="0"/>
                <a:solidFill>
                  <a:schemeClr val="tx1"/>
                </a:solidFill>
              </a:rPr>
              <a:t>迭代前</a:t>
            </a:r>
            <a:r>
              <a:rPr lang="en-US" altLang="zh-TW" sz="1200" dirty="0">
                <a:ln w="0"/>
                <a:solidFill>
                  <a:schemeClr val="tx1"/>
                </a:solidFill>
              </a:rPr>
              <a:t>100</a:t>
            </a:r>
            <a:r>
              <a:rPr lang="zh-TW" altLang="en-US" sz="1200" dirty="0">
                <a:ln w="0"/>
                <a:solidFill>
                  <a:schemeClr val="tx1"/>
                </a:solidFill>
              </a:rPr>
              <a:t>次訊息或</a:t>
            </a:r>
            <a:r>
              <a:rPr lang="en-US" altLang="zh-TW" sz="1200" dirty="0">
                <a:ln w="0"/>
                <a:solidFill>
                  <a:schemeClr val="tx1"/>
                </a:solidFill>
              </a:rPr>
              <a:t>Payload </a:t>
            </a:r>
            <a:r>
              <a:rPr lang="zh-TW" altLang="en-US" sz="1200" dirty="0">
                <a:ln w="0"/>
                <a:solidFill>
                  <a:schemeClr val="tx1"/>
                </a:solidFill>
              </a:rPr>
              <a:t>的 </a:t>
            </a:r>
            <a:r>
              <a:rPr lang="en-US" altLang="zh-TW" sz="1200" dirty="0">
                <a:ln w="0"/>
                <a:solidFill>
                  <a:schemeClr val="tx1"/>
                </a:solidFill>
              </a:rPr>
              <a:t>Syndrome </a:t>
            </a:r>
            <a:r>
              <a:rPr lang="zh-TW" altLang="en-US" sz="1200" dirty="0">
                <a:ln w="0"/>
                <a:solidFill>
                  <a:schemeClr val="tx1"/>
                </a:solidFill>
              </a:rPr>
              <a:t>是非零時後只在</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做傳送。</a:t>
            </a:r>
            <a:endParaRPr lang="en-US" altLang="zh-TW" sz="1200" dirty="0">
              <a:ln w="0"/>
              <a:solidFill>
                <a:schemeClr val="tx1"/>
              </a:solidFill>
            </a:endParaRPr>
          </a:p>
          <a:p>
            <a:r>
              <a:rPr lang="en-US" altLang="zh-TW" sz="1200" dirty="0">
                <a:ln w="0"/>
                <a:solidFill>
                  <a:schemeClr val="tx1"/>
                </a:solidFill>
              </a:rPr>
              <a:t>Sup_ </a:t>
            </a:r>
            <a:r>
              <a:rPr lang="en-US" altLang="zh-TW" sz="1200" dirty="0" err="1">
                <a:ln w="0"/>
                <a:solidFill>
                  <a:schemeClr val="tx1"/>
                </a:solidFill>
              </a:rPr>
              <a:t>Punc</a:t>
            </a:r>
            <a:r>
              <a:rPr lang="en-US" altLang="zh-TW" sz="1200" dirty="0">
                <a:ln w="0"/>
                <a:solidFill>
                  <a:schemeClr val="tx1"/>
                </a:solidFill>
              </a:rPr>
              <a:t>_ E_ it100 : </a:t>
            </a:r>
            <a:r>
              <a:rPr lang="en-US" altLang="zh-TW" sz="1200" b="0" cap="none" spc="0" dirty="0">
                <a:ln w="0"/>
                <a:solidFill>
                  <a:schemeClr val="tx1"/>
                </a:solidFill>
              </a:rPr>
              <a:t>Parity Check Matrix </a:t>
            </a:r>
            <a:r>
              <a:rPr lang="zh-TW" altLang="en-US" sz="1200" b="0" cap="none" spc="0" dirty="0">
                <a:ln w="0"/>
                <a:solidFill>
                  <a:schemeClr val="tx1"/>
                </a:solidFill>
              </a:rPr>
              <a:t>合併，測試</a:t>
            </a:r>
            <a:r>
              <a:rPr lang="en-US" altLang="zh-TW" sz="1200" b="0" cap="none" spc="0" dirty="0">
                <a:ln w="0"/>
                <a:solidFill>
                  <a:schemeClr val="tx1"/>
                </a:solidFill>
              </a:rPr>
              <a:t>Extra Performance</a:t>
            </a:r>
            <a:r>
              <a:rPr lang="zh-TW" altLang="en-US" sz="1200" b="0" cap="none" spc="0" dirty="0">
                <a:ln w="0"/>
                <a:solidFill>
                  <a:schemeClr val="tx1"/>
                </a:solidFill>
              </a:rPr>
              <a:t>，</a:t>
            </a:r>
            <a:r>
              <a:rPr lang="zh-TW" altLang="en-US" sz="1200" dirty="0">
                <a:ln w="0"/>
                <a:solidFill>
                  <a:schemeClr val="tx1"/>
                </a:solidFill>
              </a:rPr>
              <a:t>迭代前</a:t>
            </a:r>
            <a:r>
              <a:rPr lang="en-US" altLang="zh-TW" sz="1200" dirty="0">
                <a:ln w="0"/>
                <a:solidFill>
                  <a:schemeClr val="tx1"/>
                </a:solidFill>
              </a:rPr>
              <a:t>100</a:t>
            </a:r>
            <a:r>
              <a:rPr lang="zh-TW" altLang="en-US" sz="1200" dirty="0">
                <a:ln w="0"/>
                <a:solidFill>
                  <a:schemeClr val="tx1"/>
                </a:solidFill>
              </a:rPr>
              <a:t>次訊息或</a:t>
            </a:r>
            <a:r>
              <a:rPr lang="en-US" altLang="zh-TW" sz="1200" dirty="0">
                <a:ln w="0"/>
                <a:solidFill>
                  <a:schemeClr val="tx1"/>
                </a:solidFill>
              </a:rPr>
              <a:t>Payload </a:t>
            </a:r>
            <a:r>
              <a:rPr lang="zh-TW" altLang="en-US" sz="1200" dirty="0">
                <a:ln w="0"/>
                <a:solidFill>
                  <a:schemeClr val="tx1"/>
                </a:solidFill>
              </a:rPr>
              <a:t>的 </a:t>
            </a:r>
            <a:r>
              <a:rPr lang="en-US" altLang="zh-TW" sz="1200" dirty="0">
                <a:ln w="0"/>
                <a:solidFill>
                  <a:schemeClr val="tx1"/>
                </a:solidFill>
              </a:rPr>
              <a:t>Syndrome </a:t>
            </a:r>
            <a:r>
              <a:rPr lang="zh-TW" altLang="en-US" sz="1200" dirty="0">
                <a:ln w="0"/>
                <a:solidFill>
                  <a:schemeClr val="tx1"/>
                </a:solidFill>
              </a:rPr>
              <a:t>是非零時後只在</a:t>
            </a:r>
            <a:r>
              <a:rPr lang="en-US" altLang="zh-TW" sz="1200" dirty="0" err="1">
                <a:ln w="0"/>
                <a:solidFill>
                  <a:schemeClr val="tx1"/>
                </a:solidFill>
              </a:rPr>
              <a:t>PayLoad</a:t>
            </a:r>
            <a:r>
              <a:rPr lang="en-US" altLang="zh-TW" sz="1200" dirty="0">
                <a:ln w="0"/>
                <a:solidFill>
                  <a:schemeClr val="tx1"/>
                </a:solidFill>
              </a:rPr>
              <a:t> </a:t>
            </a:r>
            <a:r>
              <a:rPr lang="zh-TW" altLang="en-US" sz="1200" dirty="0">
                <a:ln w="0"/>
                <a:solidFill>
                  <a:schemeClr val="tx1"/>
                </a:solidFill>
              </a:rPr>
              <a:t>做傳送。</a:t>
            </a:r>
            <a:endParaRPr lang="en-US" altLang="zh-TW" sz="1200" dirty="0">
              <a:ln w="0"/>
              <a:solidFill>
                <a:schemeClr val="tx1"/>
              </a:solidFill>
            </a:endParaRPr>
          </a:p>
          <a:p>
            <a:endParaRPr lang="en-US" altLang="zh-TW" sz="1200" dirty="0">
              <a:ln w="0"/>
              <a:solidFill>
                <a:schemeClr val="tx1"/>
              </a:solidFill>
            </a:endParaRPr>
          </a:p>
          <a:p>
            <a:endParaRPr lang="en-US" altLang="zh-TW" sz="1200" dirty="0">
              <a:ln w="0"/>
              <a:solidFill>
                <a:schemeClr val="tx1"/>
              </a:solidFill>
            </a:endParaRPr>
          </a:p>
          <a:p>
            <a:endParaRPr lang="en-US" altLang="zh-TW" sz="1200" dirty="0">
              <a:ln w="0"/>
              <a:solidFill>
                <a:schemeClr val="tx1"/>
              </a:solidFill>
            </a:endParaRPr>
          </a:p>
        </p:txBody>
      </p:sp>
    </p:spTree>
    <p:extLst>
      <p:ext uri="{BB962C8B-B14F-4D97-AF65-F5344CB8AC3E}">
        <p14:creationId xmlns:p14="http://schemas.microsoft.com/office/powerpoint/2010/main" val="327292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4A5E-D984-D71F-ABFB-D3F1F813B4A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AEF6A18-A8CC-F545-DF84-F5036F7DF962}"/>
              </a:ext>
            </a:extLst>
          </p:cNvPr>
          <p:cNvSpPr>
            <a:spLocks noGrp="1"/>
          </p:cNvSpPr>
          <p:nvPr>
            <p:ph type="sldNum" sz="quarter" idx="10"/>
          </p:nvPr>
        </p:nvSpPr>
        <p:spPr/>
        <p:txBody>
          <a:bodyPr/>
          <a:lstStyle/>
          <a:p>
            <a:fld id="{280088F6-7C6C-4B38-8F53-C0D87CD1D86B}" type="slidenum">
              <a:rPr lang="zh-TW" altLang="en-US" smtClean="0"/>
              <a:pPr/>
              <a:t>14</a:t>
            </a:fld>
            <a:endParaRPr lang="zh-TW" altLang="en-US" dirty="0"/>
          </a:p>
        </p:txBody>
      </p:sp>
      <p:sp>
        <p:nvSpPr>
          <p:cNvPr id="3" name="文字方塊 2">
            <a:extLst>
              <a:ext uri="{FF2B5EF4-FFF2-40B4-BE49-F238E27FC236}">
                <a16:creationId xmlns:a16="http://schemas.microsoft.com/office/drawing/2014/main" id="{91135256-39DD-3C49-480B-37C53556F953}"/>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Puncture 1-SR method</a:t>
            </a:r>
          </a:p>
        </p:txBody>
      </p:sp>
      <p:pic>
        <p:nvPicPr>
          <p:cNvPr id="8194" name="Picture 2" descr="一張含有 文字, 螢幕擷取畫面, 行, 圖表 的圖片&#10;&#10;AI 產生的內容可能不正確。">
            <a:extLst>
              <a:ext uri="{FF2B5EF4-FFF2-40B4-BE49-F238E27FC236}">
                <a16:creationId xmlns:a16="http://schemas.microsoft.com/office/drawing/2014/main" id="{3923A90A-11E5-4993-40F2-C37FDFF00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11" y="1556616"/>
            <a:ext cx="5439168" cy="407937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一張含有 文字, 螢幕擷取畫面, 行, 圖表 的圖片&#10;&#10;AI 產生的內容可能不正確。">
            <a:extLst>
              <a:ext uri="{FF2B5EF4-FFF2-40B4-BE49-F238E27FC236}">
                <a16:creationId xmlns:a16="http://schemas.microsoft.com/office/drawing/2014/main" id="{296089B4-C8FA-D072-3B3E-2DE63678C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22" y="1556616"/>
            <a:ext cx="5439168" cy="40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93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E650-AC5A-326D-AA0D-9A32305320F4}"/>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9914CD-B26E-61CB-D7E8-43ED8EA08C40}"/>
              </a:ext>
            </a:extLst>
          </p:cNvPr>
          <p:cNvSpPr>
            <a:spLocks noGrp="1"/>
          </p:cNvSpPr>
          <p:nvPr>
            <p:ph type="sldNum" sz="quarter" idx="10"/>
          </p:nvPr>
        </p:nvSpPr>
        <p:spPr/>
        <p:txBody>
          <a:bodyPr/>
          <a:lstStyle/>
          <a:p>
            <a:fld id="{280088F6-7C6C-4B38-8F53-C0D87CD1D86B}" type="slidenum">
              <a:rPr lang="zh-TW" altLang="en-US" smtClean="0"/>
              <a:pPr/>
              <a:t>15</a:t>
            </a:fld>
            <a:endParaRPr lang="zh-TW" altLang="en-US" dirty="0"/>
          </a:p>
        </p:txBody>
      </p:sp>
      <p:sp>
        <p:nvSpPr>
          <p:cNvPr id="3" name="文字方塊 2">
            <a:extLst>
              <a:ext uri="{FF2B5EF4-FFF2-40B4-BE49-F238E27FC236}">
                <a16:creationId xmlns:a16="http://schemas.microsoft.com/office/drawing/2014/main" id="{85837306-BFD9-76B2-19D3-31A2C25297F1}"/>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Try Free-ride paper SDD/HDD  method</a:t>
            </a:r>
          </a:p>
        </p:txBody>
      </p:sp>
      <p:pic>
        <p:nvPicPr>
          <p:cNvPr id="11266" name="Picture 2" descr="一張含有 文字, 行, 螢幕擷取畫面, 圖表 的圖片&#10;&#10;AI 產生的內容可能不正確。">
            <a:extLst>
              <a:ext uri="{FF2B5EF4-FFF2-40B4-BE49-F238E27FC236}">
                <a16:creationId xmlns:a16="http://schemas.microsoft.com/office/drawing/2014/main" id="{75FAB496-5686-8C8B-285E-FECD71D6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80" y="1701017"/>
            <a:ext cx="5640512" cy="4230384"/>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一張含有 文字, 螢幕擷取畫面, 行, 圖表 的圖片&#10;&#10;AI 產生的內容可能不正確。">
            <a:extLst>
              <a:ext uri="{FF2B5EF4-FFF2-40B4-BE49-F238E27FC236}">
                <a16:creationId xmlns:a16="http://schemas.microsoft.com/office/drawing/2014/main" id="{A213CC5A-BBB6-77E1-3A13-8DBEE1969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732" y="1701017"/>
            <a:ext cx="5640512" cy="423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6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A76D2-68C3-BC6F-1333-7CD73E34B3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3AB9F42-9772-9113-38B9-11670E417FB5}"/>
              </a:ext>
            </a:extLst>
          </p:cNvPr>
          <p:cNvSpPr>
            <a:spLocks noGrp="1"/>
          </p:cNvSpPr>
          <p:nvPr>
            <p:ph type="sldNum" sz="quarter" idx="10"/>
          </p:nvPr>
        </p:nvSpPr>
        <p:spPr/>
        <p:txBody>
          <a:bodyPr/>
          <a:lstStyle/>
          <a:p>
            <a:fld id="{280088F6-7C6C-4B38-8F53-C0D87CD1D86B}" type="slidenum">
              <a:rPr lang="zh-TW" altLang="en-US" smtClean="0"/>
              <a:pPr/>
              <a:t>16</a:t>
            </a:fld>
            <a:endParaRPr lang="zh-TW" altLang="en-US" dirty="0"/>
          </a:p>
        </p:txBody>
      </p:sp>
      <p:sp>
        <p:nvSpPr>
          <p:cNvPr id="3" name="文字方塊 2">
            <a:extLst>
              <a:ext uri="{FF2B5EF4-FFF2-40B4-BE49-F238E27FC236}">
                <a16:creationId xmlns:a16="http://schemas.microsoft.com/office/drawing/2014/main" id="{F6C60BD7-1F66-8202-118D-DDD0F27C76F8}"/>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Using Tanner Graph Combination – P1008E96</a:t>
            </a:r>
          </a:p>
        </p:txBody>
      </p:sp>
      <p:pic>
        <p:nvPicPr>
          <p:cNvPr id="13314" name="Picture 2" descr="一張含有 文字, 行, 螢幕擷取畫面, 圖表 的圖片&#10;&#10;AI 產生的內容可能不正確。">
            <a:extLst>
              <a:ext uri="{FF2B5EF4-FFF2-40B4-BE49-F238E27FC236}">
                <a16:creationId xmlns:a16="http://schemas.microsoft.com/office/drawing/2014/main" id="{48FF6D04-53A0-2B5B-FBB1-50BA0B096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2024"/>
            <a:ext cx="6171415" cy="462856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一張含有 文字, 行, 螢幕擷取畫面, 圖表 的圖片&#10;&#10;AI 產生的內容可能不正確。">
            <a:extLst>
              <a:ext uri="{FF2B5EF4-FFF2-40B4-BE49-F238E27FC236}">
                <a16:creationId xmlns:a16="http://schemas.microsoft.com/office/drawing/2014/main" id="{477A836A-4099-4191-3739-AEA3B4A1E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585" y="1282024"/>
            <a:ext cx="6171415" cy="462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2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152D-E95B-CE48-BE7A-4718B23A3A7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6A5126-2E80-875B-CEDF-C5140FDEED8C}"/>
              </a:ext>
            </a:extLst>
          </p:cNvPr>
          <p:cNvSpPr>
            <a:spLocks noGrp="1"/>
          </p:cNvSpPr>
          <p:nvPr>
            <p:ph type="sldNum" sz="quarter" idx="10"/>
          </p:nvPr>
        </p:nvSpPr>
        <p:spPr/>
        <p:txBody>
          <a:bodyPr/>
          <a:lstStyle/>
          <a:p>
            <a:fld id="{280088F6-7C6C-4B38-8F53-C0D87CD1D86B}" type="slidenum">
              <a:rPr lang="zh-TW" altLang="en-US" smtClean="0"/>
              <a:pPr/>
              <a:t>17</a:t>
            </a:fld>
            <a:endParaRPr lang="zh-TW" altLang="en-US" dirty="0"/>
          </a:p>
        </p:txBody>
      </p:sp>
      <p:sp>
        <p:nvSpPr>
          <p:cNvPr id="3" name="文字方塊 2">
            <a:extLst>
              <a:ext uri="{FF2B5EF4-FFF2-40B4-BE49-F238E27FC236}">
                <a16:creationId xmlns:a16="http://schemas.microsoft.com/office/drawing/2014/main" id="{112C3FAA-B3A2-EB22-87CC-A51C47FE94AB}"/>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Using Tanner Graph Combination (fix </a:t>
            </a:r>
            <a:r>
              <a:rPr lang="en-US" altLang="zh-TW" sz="3200" b="1" dirty="0" err="1">
                <a:solidFill>
                  <a:schemeClr val="bg1"/>
                </a:solidFill>
                <a:latin typeface="Times New Roman" panose="02020603050405020304" pitchFamily="18" charset="0"/>
                <a:cs typeface="Times New Roman" panose="02020603050405020304" pitchFamily="18" charset="0"/>
              </a:rPr>
              <a:t>coderate</a:t>
            </a:r>
            <a:r>
              <a:rPr lang="en-US" altLang="zh-TW" sz="3200" b="1" dirty="0">
                <a:solidFill>
                  <a:schemeClr val="bg1"/>
                </a:solidFill>
                <a:latin typeface="Times New Roman" panose="02020603050405020304" pitchFamily="18" charset="0"/>
                <a:cs typeface="Times New Roman" panose="02020603050405020304" pitchFamily="18" charset="0"/>
              </a:rPr>
              <a:t>)</a:t>
            </a:r>
          </a:p>
        </p:txBody>
      </p:sp>
      <p:pic>
        <p:nvPicPr>
          <p:cNvPr id="14338" name="Picture 2" descr="一張含有 文字, 螢幕擷取畫面, 行, 平行 的圖片&#10;&#10;AI 產生的內容可能不正確。">
            <a:extLst>
              <a:ext uri="{FF2B5EF4-FFF2-40B4-BE49-F238E27FC236}">
                <a16:creationId xmlns:a16="http://schemas.microsoft.com/office/drawing/2014/main" id="{75856D45-F2C8-8AFB-5F0D-1DCEFF896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88" y="1507006"/>
            <a:ext cx="5125318" cy="3843988"/>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一張含有 文字, 螢幕擷取畫面, 行, 圖表 的圖片&#10;&#10;AI 產生的內容可能不正確。">
            <a:extLst>
              <a:ext uri="{FF2B5EF4-FFF2-40B4-BE49-F238E27FC236}">
                <a16:creationId xmlns:a16="http://schemas.microsoft.com/office/drawing/2014/main" id="{3371095A-B82D-7ABF-341B-7CC44E1DD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066" y="1507006"/>
            <a:ext cx="5125318" cy="384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69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1B915-FA43-0428-03BE-BEC87F4F332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4341A22-8E04-1AD0-F704-8EA601CA2DCF}"/>
              </a:ext>
            </a:extLst>
          </p:cNvPr>
          <p:cNvSpPr>
            <a:spLocks noGrp="1"/>
          </p:cNvSpPr>
          <p:nvPr>
            <p:ph type="sldNum" sz="quarter" idx="10"/>
          </p:nvPr>
        </p:nvSpPr>
        <p:spPr/>
        <p:txBody>
          <a:bodyPr/>
          <a:lstStyle/>
          <a:p>
            <a:fld id="{280088F6-7C6C-4B38-8F53-C0D87CD1D86B}" type="slidenum">
              <a:rPr lang="zh-TW" altLang="en-US" smtClean="0"/>
              <a:pPr/>
              <a:t>18</a:t>
            </a:fld>
            <a:endParaRPr lang="zh-TW" altLang="en-US" dirty="0"/>
          </a:p>
        </p:txBody>
      </p:sp>
      <p:sp>
        <p:nvSpPr>
          <p:cNvPr id="3" name="文字方塊 2">
            <a:extLst>
              <a:ext uri="{FF2B5EF4-FFF2-40B4-BE49-F238E27FC236}">
                <a16:creationId xmlns:a16="http://schemas.microsoft.com/office/drawing/2014/main" id="{983452D0-9A5C-31B6-4A02-FCC6B20F57B3}"/>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Using Tanner Graph Combination (fix </a:t>
            </a:r>
            <a:r>
              <a:rPr lang="en-US" altLang="zh-TW" sz="3200" b="1" dirty="0" err="1">
                <a:solidFill>
                  <a:schemeClr val="bg1"/>
                </a:solidFill>
                <a:latin typeface="Times New Roman" panose="02020603050405020304" pitchFamily="18" charset="0"/>
                <a:cs typeface="Times New Roman" panose="02020603050405020304" pitchFamily="18" charset="0"/>
              </a:rPr>
              <a:t>coderate</a:t>
            </a:r>
            <a:r>
              <a:rPr lang="en-US" altLang="zh-TW" sz="3200" b="1" dirty="0">
                <a:solidFill>
                  <a:schemeClr val="bg1"/>
                </a:solidFill>
                <a:latin typeface="Times New Roman" panose="02020603050405020304" pitchFamily="18" charset="0"/>
                <a:cs typeface="Times New Roman" panose="02020603050405020304" pitchFamily="18" charset="0"/>
              </a:rPr>
              <a:t>)</a:t>
            </a:r>
          </a:p>
        </p:txBody>
      </p:sp>
      <p:pic>
        <p:nvPicPr>
          <p:cNvPr id="15362" name="Picture 2" descr="一張含有 文字, 行, 螢幕擷取畫面, 圖表 的圖片&#10;&#10;AI 產生的內容可能不正確。">
            <a:extLst>
              <a:ext uri="{FF2B5EF4-FFF2-40B4-BE49-F238E27FC236}">
                <a16:creationId xmlns:a16="http://schemas.microsoft.com/office/drawing/2014/main" id="{F1981729-AD2A-7211-CCAF-F3786BC9E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45" y="1352641"/>
            <a:ext cx="5337074" cy="4002806"/>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一張含有 文字, 行, 圖表, 螢幕擷取畫面 的圖片&#10;&#10;AI 產生的內容可能不正確。">
            <a:extLst>
              <a:ext uri="{FF2B5EF4-FFF2-40B4-BE49-F238E27FC236}">
                <a16:creationId xmlns:a16="http://schemas.microsoft.com/office/drawing/2014/main" id="{974DD1E8-98D7-6FCB-74AA-4EDD88144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7859" y="1352641"/>
            <a:ext cx="5337074" cy="400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4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A7B992-CC84-09F0-6D92-8F16C6A9DA7A}"/>
              </a:ext>
            </a:extLst>
          </p:cNvPr>
          <p:cNvSpPr>
            <a:spLocks noGrp="1"/>
          </p:cNvSpPr>
          <p:nvPr>
            <p:ph type="sldNum" sz="quarter" idx="10"/>
          </p:nvPr>
        </p:nvSpPr>
        <p:spPr/>
        <p:txBody>
          <a:bodyPr/>
          <a:lstStyle/>
          <a:p>
            <a:fld id="{280088F6-7C6C-4B38-8F53-C0D87CD1D86B}" type="slidenum">
              <a:rPr lang="zh-TW" altLang="en-US" smtClean="0"/>
              <a:pPr/>
              <a:t>19</a:t>
            </a:fld>
            <a:endParaRPr lang="zh-TW" altLang="en-US" dirty="0"/>
          </a:p>
        </p:txBody>
      </p:sp>
      <p:sp>
        <p:nvSpPr>
          <p:cNvPr id="5" name="標題 1">
            <a:extLst>
              <a:ext uri="{FF2B5EF4-FFF2-40B4-BE49-F238E27FC236}">
                <a16:creationId xmlns:a16="http://schemas.microsoft.com/office/drawing/2014/main" id="{C7B8DECE-2099-B17A-9133-1E0BAD600274}"/>
              </a:ext>
            </a:extLst>
          </p:cNvPr>
          <p:cNvSpPr txBox="1">
            <a:spLocks/>
          </p:cNvSpPr>
          <p:nvPr/>
        </p:nvSpPr>
        <p:spPr>
          <a:xfrm>
            <a:off x="0" y="0"/>
            <a:ext cx="90845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Performance – H96</a:t>
            </a:r>
            <a:r>
              <a:rPr lang="zh-TW" altLang="en-US" dirty="0">
                <a:solidFill>
                  <a:schemeClr val="bg1"/>
                </a:solidFill>
              </a:rPr>
              <a:t>、</a:t>
            </a:r>
            <a:r>
              <a:rPr lang="en-US" altLang="zh-TW" dirty="0">
                <a:solidFill>
                  <a:schemeClr val="bg1"/>
                </a:solidFill>
              </a:rPr>
              <a:t>7BCH15</a:t>
            </a:r>
            <a:r>
              <a:rPr lang="zh-TW" altLang="en-US" dirty="0">
                <a:solidFill>
                  <a:schemeClr val="bg1"/>
                </a:solidFill>
              </a:rPr>
              <a:t>、</a:t>
            </a:r>
            <a:r>
              <a:rPr lang="en-US" altLang="zh-TW" dirty="0">
                <a:solidFill>
                  <a:schemeClr val="bg1"/>
                </a:solidFill>
              </a:rPr>
              <a:t>BCH63</a:t>
            </a:r>
            <a:endParaRPr lang="zh-TW" altLang="en-US" sz="2800" dirty="0">
              <a:solidFill>
                <a:schemeClr val="bg1"/>
              </a:solidFill>
            </a:endParaRPr>
          </a:p>
        </p:txBody>
      </p:sp>
      <p:pic>
        <p:nvPicPr>
          <p:cNvPr id="8" name="圖片 7" descr="一張含有 文字, 螢幕擷取畫面, 行, 平行 的圖片&#10;&#10;AI 產生的內容可能不正確。">
            <a:extLst>
              <a:ext uri="{FF2B5EF4-FFF2-40B4-BE49-F238E27FC236}">
                <a16:creationId xmlns:a16="http://schemas.microsoft.com/office/drawing/2014/main" id="{CCB318CF-4A7F-30EF-998D-E3D875BEAA54}"/>
              </a:ext>
            </a:extLst>
          </p:cNvPr>
          <p:cNvPicPr>
            <a:picLocks noChangeAspect="1"/>
          </p:cNvPicPr>
          <p:nvPr/>
        </p:nvPicPr>
        <p:blipFill>
          <a:blip r:embed="rId2"/>
          <a:srcRect l="2484" t="2884" r="4597"/>
          <a:stretch/>
        </p:blipFill>
        <p:spPr>
          <a:xfrm>
            <a:off x="6096000" y="1343372"/>
            <a:ext cx="4675378" cy="4171256"/>
          </a:xfrm>
          <a:prstGeom prst="rect">
            <a:avLst/>
          </a:prstGeom>
        </p:spPr>
      </p:pic>
      <p:pic>
        <p:nvPicPr>
          <p:cNvPr id="9" name="圖片 8" descr="一張含有 文字, 螢幕擷取畫面, 行, 平行 的圖片&#10;&#10;AI 產生的內容可能不正確。">
            <a:extLst>
              <a:ext uri="{FF2B5EF4-FFF2-40B4-BE49-F238E27FC236}">
                <a16:creationId xmlns:a16="http://schemas.microsoft.com/office/drawing/2014/main" id="{06A900DC-AE06-6280-B7AA-591A9B79B7AA}"/>
              </a:ext>
            </a:extLst>
          </p:cNvPr>
          <p:cNvPicPr>
            <a:picLocks noChangeAspect="1"/>
          </p:cNvPicPr>
          <p:nvPr/>
        </p:nvPicPr>
        <p:blipFill>
          <a:blip r:embed="rId3"/>
          <a:srcRect l="2727" t="3495" r="4963"/>
          <a:stretch/>
        </p:blipFill>
        <p:spPr>
          <a:xfrm>
            <a:off x="829501" y="1343372"/>
            <a:ext cx="4686075" cy="4171256"/>
          </a:xfrm>
          <a:prstGeom prst="rect">
            <a:avLst/>
          </a:prstGeom>
        </p:spPr>
      </p:pic>
    </p:spTree>
    <p:extLst>
      <p:ext uri="{BB962C8B-B14F-4D97-AF65-F5344CB8AC3E}">
        <p14:creationId xmlns:p14="http://schemas.microsoft.com/office/powerpoint/2010/main" val="298976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FCD7CFF0-8ADF-DBE8-D61E-29EA76C21511}"/>
              </a:ext>
            </a:extLst>
          </p:cNvPr>
          <p:cNvPicPr>
            <a:picLocks noChangeAspect="1"/>
          </p:cNvPicPr>
          <p:nvPr/>
        </p:nvPicPr>
        <p:blipFill>
          <a:blip r:embed="rId3"/>
          <a:srcRect r="1934"/>
          <a:stretch>
            <a:fillRect/>
          </a:stretch>
        </p:blipFill>
        <p:spPr>
          <a:xfrm>
            <a:off x="337780" y="833032"/>
            <a:ext cx="10304274" cy="4620270"/>
          </a:xfrm>
          <a:prstGeom prst="rect">
            <a:avLst/>
          </a:prstGeom>
        </p:spPr>
      </p:pic>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fld id="{280088F6-7C6C-4B38-8F53-C0D87CD1D86B}" type="slidenum">
              <a:rPr lang="zh-TW" altLang="en-US" smtClean="0"/>
              <a:pPr/>
              <a:t>2</a:t>
            </a:fld>
            <a:endParaRPr lang="zh-TW" altLang="en-US" dirty="0"/>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NNBP</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BCH63_45</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with </a:t>
            </a:r>
            <a:r>
              <a:rPr lang="en-US" altLang="zh-TW" sz="3200" b="1" dirty="0" err="1">
                <a:solidFill>
                  <a:schemeClr val="bg1"/>
                </a:solidFill>
                <a:latin typeface="Times New Roman" panose="02020603050405020304" pitchFamily="18" charset="0"/>
                <a:cs typeface="Times New Roman" panose="02020603050405020304" pitchFamily="18" charset="0"/>
              </a:rPr>
              <a:t>ZeroCodeWord</a:t>
            </a:r>
            <a:endParaRPr lang="en-US" altLang="zh-TW" sz="3200" b="1" dirty="0">
              <a:solidFill>
                <a:schemeClr val="bg1"/>
              </a:solidFill>
              <a:latin typeface="Times New Roman" panose="02020603050405020304" pitchFamily="18" charset="0"/>
              <a:cs typeface="Times New Roman" panose="02020603050405020304" pitchFamily="18" charset="0"/>
            </a:endParaRPr>
          </a:p>
        </p:txBody>
      </p:sp>
      <p:pic>
        <p:nvPicPr>
          <p:cNvPr id="16" name="圖片 15" descr="\documentclass{article}&#10;\usepackage{amsmath, xcolor,bm}&#10;\pagestyle{empty}&#10;\begin{document}&#10;&#10;\noindent Training with ZeroCodeWord to achieve the same effect with fewer iterations.&#10;&#10;\end{document}" title="IguanaTex Bitmap Display">
            <a:extLst>
              <a:ext uri="{FF2B5EF4-FFF2-40B4-BE49-F238E27FC236}">
                <a16:creationId xmlns:a16="http://schemas.microsoft.com/office/drawing/2014/main" id="{BF785441-A73F-425C-29D6-ED7A08CADFD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431846" y="5598016"/>
            <a:ext cx="7733484" cy="207086"/>
          </a:xfrm>
          <a:prstGeom prst="rect">
            <a:avLst/>
          </a:prstGeom>
        </p:spPr>
      </p:pic>
    </p:spTree>
    <p:extLst>
      <p:ext uri="{BB962C8B-B14F-4D97-AF65-F5344CB8AC3E}">
        <p14:creationId xmlns:p14="http://schemas.microsoft.com/office/powerpoint/2010/main" val="164646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5892-89A3-FD38-98A4-3761B8F1C6B1}"/>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A4ECB114-CD52-A171-736B-7CFF9B1D140C}"/>
              </a:ext>
            </a:extLst>
          </p:cNvPr>
          <p:cNvSpPr/>
          <p:nvPr/>
        </p:nvSpPr>
        <p:spPr>
          <a:xfrm>
            <a:off x="1" y="0"/>
            <a:ext cx="12199004" cy="7636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zh-TW" altLang="en-US" sz="1867" kern="0">
              <a:solidFill>
                <a:srgbClr val="FFFFFF"/>
              </a:solidFill>
              <a:latin typeface="Arial"/>
              <a:ea typeface="新細明體" panose="02020500000000000000" pitchFamily="18" charset="-120"/>
              <a:sym typeface="Arial"/>
            </a:endParaRPr>
          </a:p>
        </p:txBody>
      </p:sp>
      <p:sp>
        <p:nvSpPr>
          <p:cNvPr id="14" name="Google Shape;297;p39">
            <a:extLst>
              <a:ext uri="{FF2B5EF4-FFF2-40B4-BE49-F238E27FC236}">
                <a16:creationId xmlns:a16="http://schemas.microsoft.com/office/drawing/2014/main" id="{AEAD6664-BDC4-FC9D-4982-50C4E27308FA}"/>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8D137339-9C36-C8A3-C921-2E7D951B0FFB}"/>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2025/3/20</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3" name="標題 1">
            <a:extLst>
              <a:ext uri="{FF2B5EF4-FFF2-40B4-BE49-F238E27FC236}">
                <a16:creationId xmlns:a16="http://schemas.microsoft.com/office/drawing/2014/main" id="{021CAA86-E5D3-6A59-72A6-CE8951EF79FF}"/>
              </a:ext>
            </a:extLst>
          </p:cNvPr>
          <p:cNvSpPr txBox="1">
            <a:spLocks/>
          </p:cNvSpPr>
          <p:nvPr/>
        </p:nvSpPr>
        <p:spPr>
          <a:xfrm>
            <a:off x="1" y="0"/>
            <a:ext cx="1211270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1219170">
              <a:buClr>
                <a:srgbClr val="000000"/>
              </a:buClr>
            </a:pPr>
            <a:r>
              <a:rPr lang="en-US" altLang="zh-TW" sz="3733" kern="0" dirty="0" err="1">
                <a:solidFill>
                  <a:srgbClr val="FFFFFF"/>
                </a:solidFill>
              </a:rPr>
              <a:t>Dual_Diagonal</a:t>
            </a:r>
            <a:r>
              <a:rPr lang="en-US" altLang="zh-TW" sz="3733" kern="0" dirty="0">
                <a:solidFill>
                  <a:srgbClr val="FFFFFF"/>
                </a:solidFill>
              </a:rPr>
              <a:t> – H(n=10,k=5+1)</a:t>
            </a:r>
            <a:endParaRPr lang="zh-TW" altLang="en-US" sz="3733" kern="0" dirty="0">
              <a:solidFill>
                <a:srgbClr val="FFFFFF"/>
              </a:solidFill>
            </a:endParaRPr>
          </a:p>
        </p:txBody>
      </p:sp>
      <p:pic>
        <p:nvPicPr>
          <p:cNvPr id="9" name="圖片 8" descr="一張含有 行, 圖表, 設計 的圖片&#10;&#10;AI 產生的內容可能不正確。">
            <a:extLst>
              <a:ext uri="{FF2B5EF4-FFF2-40B4-BE49-F238E27FC236}">
                <a16:creationId xmlns:a16="http://schemas.microsoft.com/office/drawing/2014/main" id="{A251DAF7-148E-B048-7CC3-3A2513CBF7A4}"/>
              </a:ext>
            </a:extLst>
          </p:cNvPr>
          <p:cNvPicPr>
            <a:picLocks noChangeAspect="1"/>
          </p:cNvPicPr>
          <p:nvPr/>
        </p:nvPicPr>
        <p:blipFill>
          <a:blip r:embed="rId2"/>
          <a:stretch>
            <a:fillRect/>
          </a:stretch>
        </p:blipFill>
        <p:spPr>
          <a:xfrm>
            <a:off x="292409" y="1342931"/>
            <a:ext cx="11527883" cy="2792523"/>
          </a:xfrm>
          <a:prstGeom prst="rect">
            <a:avLst/>
          </a:prstGeom>
        </p:spPr>
      </p:pic>
      <p:sp>
        <p:nvSpPr>
          <p:cNvPr id="11" name="矩形 10">
            <a:extLst>
              <a:ext uri="{FF2B5EF4-FFF2-40B4-BE49-F238E27FC236}">
                <a16:creationId xmlns:a16="http://schemas.microsoft.com/office/drawing/2014/main" id="{DBC4A3A8-2694-3FF3-9FAD-E7404A2F748A}"/>
              </a:ext>
            </a:extLst>
          </p:cNvPr>
          <p:cNvSpPr/>
          <p:nvPr/>
        </p:nvSpPr>
        <p:spPr>
          <a:xfrm>
            <a:off x="91540" y="895886"/>
            <a:ext cx="3250249" cy="615553"/>
          </a:xfrm>
          <a:prstGeom prst="rect">
            <a:avLst/>
          </a:prstGeom>
          <a:noFill/>
        </p:spPr>
        <p:txBody>
          <a:bodyPr wrap="none" lIns="121920" tIns="60960" rIns="121920" bIns="60960">
            <a:spAutoFit/>
          </a:bodyPr>
          <a:lstStyle/>
          <a:p>
            <a:pPr algn="ctr" defTabSz="1219170">
              <a:buClr>
                <a:srgbClr val="000000"/>
              </a:buClr>
            </a:pPr>
            <a:r>
              <a:rPr lang="en-US" altLang="zh-TW" sz="3200" kern="0" dirty="0" err="1">
                <a:ln w="0"/>
                <a:solidFill>
                  <a:srgbClr val="000000"/>
                </a:solidFill>
                <a:latin typeface="Arial"/>
                <a:cs typeface="Arial"/>
                <a:sym typeface="Arial"/>
              </a:rPr>
              <a:t>Tanner_Graph</a:t>
            </a:r>
            <a:r>
              <a:rPr lang="en-US" altLang="zh-TW" sz="3200" kern="0" dirty="0">
                <a:ln w="0"/>
                <a:solidFill>
                  <a:srgbClr val="000000"/>
                </a:solidFill>
                <a:latin typeface="Arial"/>
                <a:cs typeface="Arial"/>
                <a:sym typeface="Arial"/>
              </a:rPr>
              <a:t> : </a:t>
            </a:r>
            <a:endParaRPr lang="zh-TW" altLang="en-US" sz="3200" kern="0" dirty="0">
              <a:ln w="0"/>
              <a:solidFill>
                <a:srgbClr val="000000"/>
              </a:solidFill>
              <a:latin typeface="Arial"/>
              <a:cs typeface="Arial"/>
              <a:sym typeface="Arial"/>
            </a:endParaRPr>
          </a:p>
        </p:txBody>
      </p:sp>
      <p:pic>
        <p:nvPicPr>
          <p:cNvPr id="13" name="圖片 12" descr="一張含有 文字, 字型, 數字, 螢幕擷取畫面 的圖片&#10;&#10;AI 產生的內容可能不正確。">
            <a:extLst>
              <a:ext uri="{FF2B5EF4-FFF2-40B4-BE49-F238E27FC236}">
                <a16:creationId xmlns:a16="http://schemas.microsoft.com/office/drawing/2014/main" id="{109287EF-898A-67C2-8F90-1996553FAC07}"/>
              </a:ext>
            </a:extLst>
          </p:cNvPr>
          <p:cNvPicPr>
            <a:picLocks noChangeAspect="1"/>
          </p:cNvPicPr>
          <p:nvPr/>
        </p:nvPicPr>
        <p:blipFill>
          <a:blip r:embed="rId3"/>
          <a:stretch>
            <a:fillRect/>
          </a:stretch>
        </p:blipFill>
        <p:spPr>
          <a:xfrm>
            <a:off x="621203" y="4830913"/>
            <a:ext cx="3984704" cy="1637056"/>
          </a:xfrm>
          <a:prstGeom prst="rect">
            <a:avLst/>
          </a:prstGeom>
        </p:spPr>
      </p:pic>
      <p:sp>
        <p:nvSpPr>
          <p:cNvPr id="16" name="文字方塊 15">
            <a:extLst>
              <a:ext uri="{FF2B5EF4-FFF2-40B4-BE49-F238E27FC236}">
                <a16:creationId xmlns:a16="http://schemas.microsoft.com/office/drawing/2014/main" id="{A74A6FD1-185B-C5AC-476B-38AAE85822FA}"/>
              </a:ext>
            </a:extLst>
          </p:cNvPr>
          <p:cNvSpPr txBox="1"/>
          <p:nvPr/>
        </p:nvSpPr>
        <p:spPr>
          <a:xfrm>
            <a:off x="87800" y="4509599"/>
            <a:ext cx="1567536" cy="379656"/>
          </a:xfrm>
          <a:prstGeom prst="rect">
            <a:avLst/>
          </a:prstGeom>
          <a:noFill/>
        </p:spPr>
        <p:txBody>
          <a:bodyPr wrap="square">
            <a:spAutoFit/>
          </a:bodyPr>
          <a:lstStyle/>
          <a:p>
            <a:pPr algn="ctr" defTabSz="1219170">
              <a:buClr>
                <a:srgbClr val="000000"/>
              </a:buClr>
            </a:pPr>
            <a:r>
              <a:rPr lang="en-US" altLang="zh-TW" sz="1867" kern="0" dirty="0" err="1">
                <a:ln w="0"/>
                <a:solidFill>
                  <a:srgbClr val="000000"/>
                </a:solidFill>
                <a:latin typeface="Arial"/>
                <a:cs typeface="Arial"/>
                <a:sym typeface="Arial"/>
              </a:rPr>
              <a:t>H_combine</a:t>
            </a:r>
            <a:r>
              <a:rPr lang="en-US" altLang="zh-TW" sz="1867" kern="0" dirty="0">
                <a:ln w="0"/>
                <a:solidFill>
                  <a:srgbClr val="000000"/>
                </a:solidFill>
                <a:latin typeface="Arial"/>
                <a:cs typeface="Arial"/>
                <a:sym typeface="Arial"/>
              </a:rPr>
              <a:t>: </a:t>
            </a:r>
            <a:endParaRPr lang="zh-TW" altLang="en-US" sz="1867" kern="0" dirty="0">
              <a:ln w="0"/>
              <a:solidFill>
                <a:srgbClr val="000000"/>
              </a:solidFill>
              <a:latin typeface="Arial"/>
              <a:cs typeface="Arial"/>
              <a:sym typeface="Arial"/>
            </a:endParaRPr>
          </a:p>
        </p:txBody>
      </p:sp>
      <p:pic>
        <p:nvPicPr>
          <p:cNvPr id="18" name="圖片 17" descr="一張含有 圖表, 設計, 印刷術 的圖片&#10;&#10;AI 產生的內容可能不正確。">
            <a:extLst>
              <a:ext uri="{FF2B5EF4-FFF2-40B4-BE49-F238E27FC236}">
                <a16:creationId xmlns:a16="http://schemas.microsoft.com/office/drawing/2014/main" id="{7E372902-C79F-2711-3F85-D17D6D6EDCF9}"/>
              </a:ext>
            </a:extLst>
          </p:cNvPr>
          <p:cNvPicPr>
            <a:picLocks noChangeAspect="1"/>
          </p:cNvPicPr>
          <p:nvPr/>
        </p:nvPicPr>
        <p:blipFill>
          <a:blip r:embed="rId4"/>
          <a:stretch>
            <a:fillRect/>
          </a:stretch>
        </p:blipFill>
        <p:spPr>
          <a:xfrm>
            <a:off x="5139310" y="4830914"/>
            <a:ext cx="2611284" cy="1630396"/>
          </a:xfrm>
          <a:prstGeom prst="rect">
            <a:avLst/>
          </a:prstGeom>
        </p:spPr>
      </p:pic>
    </p:spTree>
    <p:extLst>
      <p:ext uri="{BB962C8B-B14F-4D97-AF65-F5344CB8AC3E}">
        <p14:creationId xmlns:p14="http://schemas.microsoft.com/office/powerpoint/2010/main" val="2527024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5892-89A3-FD38-98A4-3761B8F1C6B1}"/>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A4ECB114-CD52-A171-736B-7CFF9B1D140C}"/>
              </a:ext>
            </a:extLst>
          </p:cNvPr>
          <p:cNvSpPr/>
          <p:nvPr/>
        </p:nvSpPr>
        <p:spPr>
          <a:xfrm>
            <a:off x="1" y="0"/>
            <a:ext cx="12199004" cy="7636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zh-TW" altLang="en-US" sz="1867" kern="0">
              <a:solidFill>
                <a:srgbClr val="FFFFFF"/>
              </a:solidFill>
              <a:latin typeface="Arial"/>
              <a:ea typeface="新細明體" panose="02020500000000000000" pitchFamily="18" charset="-120"/>
              <a:sym typeface="Arial"/>
            </a:endParaRPr>
          </a:p>
        </p:txBody>
      </p:sp>
      <p:sp>
        <p:nvSpPr>
          <p:cNvPr id="14" name="Google Shape;297;p39">
            <a:extLst>
              <a:ext uri="{FF2B5EF4-FFF2-40B4-BE49-F238E27FC236}">
                <a16:creationId xmlns:a16="http://schemas.microsoft.com/office/drawing/2014/main" id="{AEAD6664-BDC4-FC9D-4982-50C4E27308FA}"/>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8D137339-9C36-C8A3-C921-2E7D951B0FFB}"/>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2025/4/10</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3" name="標題 1">
            <a:extLst>
              <a:ext uri="{FF2B5EF4-FFF2-40B4-BE49-F238E27FC236}">
                <a16:creationId xmlns:a16="http://schemas.microsoft.com/office/drawing/2014/main" id="{021CAA86-E5D3-6A59-72A6-CE8951EF79FF}"/>
              </a:ext>
            </a:extLst>
          </p:cNvPr>
          <p:cNvSpPr txBox="1">
            <a:spLocks/>
          </p:cNvSpPr>
          <p:nvPr/>
        </p:nvSpPr>
        <p:spPr>
          <a:xfrm>
            <a:off x="1" y="0"/>
            <a:ext cx="1211270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1219170">
              <a:buClr>
                <a:srgbClr val="000000"/>
              </a:buClr>
            </a:pPr>
            <a:r>
              <a:rPr lang="en-US" altLang="zh-TW" sz="3733" kern="0" dirty="0">
                <a:solidFill>
                  <a:srgbClr val="FFFFFF"/>
                </a:solidFill>
              </a:rPr>
              <a:t>Structure &amp; </a:t>
            </a:r>
            <a:r>
              <a:rPr lang="en-US" altLang="zh-TW" sz="3733" kern="0" dirty="0" err="1">
                <a:solidFill>
                  <a:srgbClr val="FFFFFF"/>
                </a:solidFill>
              </a:rPr>
              <a:t>Dual_Diagonal</a:t>
            </a:r>
            <a:r>
              <a:rPr lang="en-US" altLang="zh-TW" sz="3733" kern="0" dirty="0">
                <a:solidFill>
                  <a:srgbClr val="FFFFFF"/>
                </a:solidFill>
              </a:rPr>
              <a:t> – H(n=10,k=5+1)</a:t>
            </a:r>
            <a:endParaRPr lang="zh-TW" altLang="en-US" sz="3733" kern="0" dirty="0">
              <a:solidFill>
                <a:srgbClr val="FFFFFF"/>
              </a:solidFill>
            </a:endParaRPr>
          </a:p>
        </p:txBody>
      </p:sp>
      <p:sp>
        <p:nvSpPr>
          <p:cNvPr id="11" name="矩形 10">
            <a:extLst>
              <a:ext uri="{FF2B5EF4-FFF2-40B4-BE49-F238E27FC236}">
                <a16:creationId xmlns:a16="http://schemas.microsoft.com/office/drawing/2014/main" id="{DBC4A3A8-2694-3FF3-9FAD-E7404A2F748A}"/>
              </a:ext>
            </a:extLst>
          </p:cNvPr>
          <p:cNvSpPr/>
          <p:nvPr/>
        </p:nvSpPr>
        <p:spPr>
          <a:xfrm>
            <a:off x="91540" y="895886"/>
            <a:ext cx="3250249" cy="615553"/>
          </a:xfrm>
          <a:prstGeom prst="rect">
            <a:avLst/>
          </a:prstGeom>
          <a:noFill/>
        </p:spPr>
        <p:txBody>
          <a:bodyPr wrap="none" lIns="121920" tIns="60960" rIns="121920" bIns="60960">
            <a:spAutoFit/>
          </a:bodyPr>
          <a:lstStyle/>
          <a:p>
            <a:pPr algn="ctr" defTabSz="1219170">
              <a:buClr>
                <a:srgbClr val="000000"/>
              </a:buClr>
            </a:pPr>
            <a:r>
              <a:rPr lang="en-US" altLang="zh-TW" sz="3200" kern="0" dirty="0" err="1">
                <a:ln w="0"/>
                <a:solidFill>
                  <a:srgbClr val="000000"/>
                </a:solidFill>
                <a:latin typeface="Arial"/>
                <a:cs typeface="Arial"/>
                <a:sym typeface="Arial"/>
              </a:rPr>
              <a:t>Tanner_Graph</a:t>
            </a:r>
            <a:r>
              <a:rPr lang="en-US" altLang="zh-TW" sz="3200" kern="0" dirty="0">
                <a:ln w="0"/>
                <a:solidFill>
                  <a:srgbClr val="000000"/>
                </a:solidFill>
                <a:latin typeface="Arial"/>
                <a:cs typeface="Arial"/>
                <a:sym typeface="Arial"/>
              </a:rPr>
              <a:t> : </a:t>
            </a:r>
            <a:endParaRPr lang="zh-TW" altLang="en-US" sz="3200" kern="0" dirty="0">
              <a:ln w="0"/>
              <a:solidFill>
                <a:srgbClr val="000000"/>
              </a:solidFill>
              <a:latin typeface="Arial"/>
              <a:cs typeface="Arial"/>
              <a:sym typeface="Arial"/>
            </a:endParaRPr>
          </a:p>
        </p:txBody>
      </p:sp>
      <p:pic>
        <p:nvPicPr>
          <p:cNvPr id="13" name="圖片 12" descr="一張含有 文字, 字型, 數字, 螢幕擷取畫面 的圖片&#10;&#10;AI 產生的內容可能不正確。">
            <a:extLst>
              <a:ext uri="{FF2B5EF4-FFF2-40B4-BE49-F238E27FC236}">
                <a16:creationId xmlns:a16="http://schemas.microsoft.com/office/drawing/2014/main" id="{109287EF-898A-67C2-8F90-1996553FAC07}"/>
              </a:ext>
            </a:extLst>
          </p:cNvPr>
          <p:cNvPicPr>
            <a:picLocks noChangeAspect="1"/>
          </p:cNvPicPr>
          <p:nvPr/>
        </p:nvPicPr>
        <p:blipFill>
          <a:blip r:embed="rId2"/>
          <a:stretch>
            <a:fillRect/>
          </a:stretch>
        </p:blipFill>
        <p:spPr>
          <a:xfrm>
            <a:off x="371707" y="4824253"/>
            <a:ext cx="3984704" cy="1637056"/>
          </a:xfrm>
          <a:prstGeom prst="rect">
            <a:avLst/>
          </a:prstGeom>
        </p:spPr>
      </p:pic>
      <p:sp>
        <p:nvSpPr>
          <p:cNvPr id="16" name="文字方塊 15">
            <a:extLst>
              <a:ext uri="{FF2B5EF4-FFF2-40B4-BE49-F238E27FC236}">
                <a16:creationId xmlns:a16="http://schemas.microsoft.com/office/drawing/2014/main" id="{A74A6FD1-185B-C5AC-476B-38AAE85822FA}"/>
              </a:ext>
            </a:extLst>
          </p:cNvPr>
          <p:cNvSpPr txBox="1"/>
          <p:nvPr/>
        </p:nvSpPr>
        <p:spPr>
          <a:xfrm>
            <a:off x="87800" y="4509599"/>
            <a:ext cx="1567536" cy="379656"/>
          </a:xfrm>
          <a:prstGeom prst="rect">
            <a:avLst/>
          </a:prstGeom>
          <a:noFill/>
        </p:spPr>
        <p:txBody>
          <a:bodyPr wrap="square">
            <a:spAutoFit/>
          </a:bodyPr>
          <a:lstStyle/>
          <a:p>
            <a:pPr algn="ctr" defTabSz="1219170">
              <a:buClr>
                <a:srgbClr val="000000"/>
              </a:buClr>
            </a:pPr>
            <a:r>
              <a:rPr lang="en-US" altLang="zh-TW" sz="1867" kern="0" dirty="0" err="1">
                <a:ln w="0"/>
                <a:solidFill>
                  <a:srgbClr val="000000"/>
                </a:solidFill>
                <a:latin typeface="Arial"/>
                <a:cs typeface="Arial"/>
                <a:sym typeface="Arial"/>
              </a:rPr>
              <a:t>H_combine</a:t>
            </a:r>
            <a:r>
              <a:rPr lang="en-US" altLang="zh-TW" sz="1867" kern="0" dirty="0">
                <a:ln w="0"/>
                <a:solidFill>
                  <a:srgbClr val="000000"/>
                </a:solidFill>
                <a:latin typeface="Arial"/>
                <a:cs typeface="Arial"/>
                <a:sym typeface="Arial"/>
              </a:rPr>
              <a:t>: </a:t>
            </a:r>
            <a:endParaRPr lang="zh-TW" altLang="en-US" sz="1867" kern="0" dirty="0">
              <a:ln w="0"/>
              <a:solidFill>
                <a:srgbClr val="000000"/>
              </a:solidFill>
              <a:latin typeface="Arial"/>
              <a:cs typeface="Arial"/>
              <a:sym typeface="Arial"/>
            </a:endParaRPr>
          </a:p>
        </p:txBody>
      </p:sp>
      <p:pic>
        <p:nvPicPr>
          <p:cNvPr id="18" name="圖片 17" descr="一張含有 圖表, 設計, 印刷術 的圖片&#10;&#10;AI 產生的內容可能不正確。">
            <a:extLst>
              <a:ext uri="{FF2B5EF4-FFF2-40B4-BE49-F238E27FC236}">
                <a16:creationId xmlns:a16="http://schemas.microsoft.com/office/drawing/2014/main" id="{7E372902-C79F-2711-3F85-D17D6D6EDCF9}"/>
              </a:ext>
            </a:extLst>
          </p:cNvPr>
          <p:cNvPicPr>
            <a:picLocks noChangeAspect="1"/>
          </p:cNvPicPr>
          <p:nvPr/>
        </p:nvPicPr>
        <p:blipFill>
          <a:blip r:embed="rId3"/>
          <a:stretch>
            <a:fillRect/>
          </a:stretch>
        </p:blipFill>
        <p:spPr>
          <a:xfrm>
            <a:off x="4479542" y="4396046"/>
            <a:ext cx="2698519" cy="1684863"/>
          </a:xfrm>
          <a:prstGeom prst="rect">
            <a:avLst/>
          </a:prstGeom>
        </p:spPr>
      </p:pic>
      <p:pic>
        <p:nvPicPr>
          <p:cNvPr id="6" name="圖片 5" descr="一張含有 行, 圖表, 繪圖, 螢幕擷取畫面 的圖片&#10;&#10;AI 產生的內容可能不正確。">
            <a:extLst>
              <a:ext uri="{FF2B5EF4-FFF2-40B4-BE49-F238E27FC236}">
                <a16:creationId xmlns:a16="http://schemas.microsoft.com/office/drawing/2014/main" id="{6EF8D560-5943-DF0D-A392-70A494283078}"/>
              </a:ext>
            </a:extLst>
          </p:cNvPr>
          <p:cNvPicPr>
            <a:picLocks noChangeAspect="1"/>
          </p:cNvPicPr>
          <p:nvPr/>
        </p:nvPicPr>
        <p:blipFill>
          <a:blip r:embed="rId4"/>
          <a:stretch>
            <a:fillRect/>
          </a:stretch>
        </p:blipFill>
        <p:spPr>
          <a:xfrm>
            <a:off x="371707" y="1590932"/>
            <a:ext cx="11369288" cy="2760621"/>
          </a:xfrm>
          <a:prstGeom prst="rect">
            <a:avLst/>
          </a:prstGeom>
        </p:spPr>
      </p:pic>
      <p:pic>
        <p:nvPicPr>
          <p:cNvPr id="8" name="圖片 7">
            <a:extLst>
              <a:ext uri="{FF2B5EF4-FFF2-40B4-BE49-F238E27FC236}">
                <a16:creationId xmlns:a16="http://schemas.microsoft.com/office/drawing/2014/main" id="{33501011-A891-FE61-EB92-E7054460C470}"/>
              </a:ext>
            </a:extLst>
          </p:cNvPr>
          <p:cNvPicPr>
            <a:picLocks noChangeAspect="1"/>
          </p:cNvPicPr>
          <p:nvPr/>
        </p:nvPicPr>
        <p:blipFill>
          <a:blip r:embed="rId5"/>
          <a:stretch>
            <a:fillRect/>
          </a:stretch>
        </p:blipFill>
        <p:spPr>
          <a:xfrm>
            <a:off x="4479541" y="5945124"/>
            <a:ext cx="3642616" cy="505069"/>
          </a:xfrm>
          <a:prstGeom prst="rect">
            <a:avLst/>
          </a:prstGeom>
        </p:spPr>
      </p:pic>
    </p:spTree>
    <p:extLst>
      <p:ext uri="{BB962C8B-B14F-4D97-AF65-F5344CB8AC3E}">
        <p14:creationId xmlns:p14="http://schemas.microsoft.com/office/powerpoint/2010/main" val="283163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AFF52-90A4-D2F0-9914-331D0AC2EB0F}"/>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A4800862-4CCB-9205-497A-11274ED390A5}"/>
              </a:ext>
            </a:extLst>
          </p:cNvPr>
          <p:cNvSpPr/>
          <p:nvPr/>
        </p:nvSpPr>
        <p:spPr>
          <a:xfrm>
            <a:off x="1" y="0"/>
            <a:ext cx="12199004" cy="7636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zh-TW" altLang="en-US" sz="1867" kern="0">
              <a:solidFill>
                <a:srgbClr val="FFFFFF"/>
              </a:solidFill>
              <a:latin typeface="Arial"/>
              <a:ea typeface="新細明體" panose="02020500000000000000" pitchFamily="18" charset="-120"/>
              <a:sym typeface="Arial"/>
            </a:endParaRPr>
          </a:p>
        </p:txBody>
      </p:sp>
      <p:sp>
        <p:nvSpPr>
          <p:cNvPr id="14" name="Google Shape;297;p39">
            <a:extLst>
              <a:ext uri="{FF2B5EF4-FFF2-40B4-BE49-F238E27FC236}">
                <a16:creationId xmlns:a16="http://schemas.microsoft.com/office/drawing/2014/main" id="{7210E5C5-EAA8-D08D-749D-D8330D7F95E3}"/>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43153C7F-EB6E-F972-7465-2C581FFDEC2B}"/>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2025/4/10</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3" name="標題 1">
            <a:extLst>
              <a:ext uri="{FF2B5EF4-FFF2-40B4-BE49-F238E27FC236}">
                <a16:creationId xmlns:a16="http://schemas.microsoft.com/office/drawing/2014/main" id="{7B239C64-985C-32FD-FEA8-9DA2F656D2C2}"/>
              </a:ext>
            </a:extLst>
          </p:cNvPr>
          <p:cNvSpPr txBox="1">
            <a:spLocks/>
          </p:cNvSpPr>
          <p:nvPr/>
        </p:nvSpPr>
        <p:spPr>
          <a:xfrm>
            <a:off x="1" y="0"/>
            <a:ext cx="1211270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1219170">
              <a:buClr>
                <a:srgbClr val="000000"/>
              </a:buClr>
            </a:pPr>
            <a:r>
              <a:rPr lang="en-US" altLang="zh-TW" sz="3733" kern="0" dirty="0">
                <a:solidFill>
                  <a:srgbClr val="FFFFFF"/>
                </a:solidFill>
              </a:rPr>
              <a:t>Structure – H(n=10,k=5+1)</a:t>
            </a:r>
            <a:endParaRPr lang="zh-TW" altLang="en-US" sz="3733" kern="0" dirty="0">
              <a:solidFill>
                <a:srgbClr val="FFFFFF"/>
              </a:solidFill>
            </a:endParaRPr>
          </a:p>
        </p:txBody>
      </p:sp>
      <p:pic>
        <p:nvPicPr>
          <p:cNvPr id="5" name="圖片 4" descr="一張含有 行, 圖表, 繪圖, 寫生 的圖片&#10;&#10;AI 產生的內容可能不正確。">
            <a:extLst>
              <a:ext uri="{FF2B5EF4-FFF2-40B4-BE49-F238E27FC236}">
                <a16:creationId xmlns:a16="http://schemas.microsoft.com/office/drawing/2014/main" id="{2F9EBAB9-F0F8-030F-AAE2-EA460921D09A}"/>
              </a:ext>
            </a:extLst>
          </p:cNvPr>
          <p:cNvPicPr>
            <a:picLocks noChangeAspect="1"/>
          </p:cNvPicPr>
          <p:nvPr/>
        </p:nvPicPr>
        <p:blipFill>
          <a:blip r:embed="rId2"/>
          <a:stretch>
            <a:fillRect/>
          </a:stretch>
        </p:blipFill>
        <p:spPr>
          <a:xfrm>
            <a:off x="499998" y="1325111"/>
            <a:ext cx="11192005" cy="2711159"/>
          </a:xfrm>
          <a:prstGeom prst="rect">
            <a:avLst/>
          </a:prstGeom>
        </p:spPr>
      </p:pic>
      <p:pic>
        <p:nvPicPr>
          <p:cNvPr id="7" name="圖片 6">
            <a:extLst>
              <a:ext uri="{FF2B5EF4-FFF2-40B4-BE49-F238E27FC236}">
                <a16:creationId xmlns:a16="http://schemas.microsoft.com/office/drawing/2014/main" id="{0E3FD2DA-B284-4E7D-658B-AA44CD737135}"/>
              </a:ext>
            </a:extLst>
          </p:cNvPr>
          <p:cNvPicPr>
            <a:picLocks noChangeAspect="1"/>
          </p:cNvPicPr>
          <p:nvPr/>
        </p:nvPicPr>
        <p:blipFill>
          <a:blip r:embed="rId3"/>
          <a:stretch>
            <a:fillRect/>
          </a:stretch>
        </p:blipFill>
        <p:spPr>
          <a:xfrm>
            <a:off x="1509509" y="4820267"/>
            <a:ext cx="3567160" cy="1565376"/>
          </a:xfrm>
          <a:prstGeom prst="rect">
            <a:avLst/>
          </a:prstGeom>
        </p:spPr>
      </p:pic>
      <p:sp>
        <p:nvSpPr>
          <p:cNvPr id="8" name="文字方塊 7">
            <a:extLst>
              <a:ext uri="{FF2B5EF4-FFF2-40B4-BE49-F238E27FC236}">
                <a16:creationId xmlns:a16="http://schemas.microsoft.com/office/drawing/2014/main" id="{EE672E0A-75E3-F436-6BF0-700F8996400D}"/>
              </a:ext>
            </a:extLst>
          </p:cNvPr>
          <p:cNvSpPr txBox="1"/>
          <p:nvPr/>
        </p:nvSpPr>
        <p:spPr>
          <a:xfrm>
            <a:off x="0" y="5327705"/>
            <a:ext cx="1567536" cy="379656"/>
          </a:xfrm>
          <a:prstGeom prst="rect">
            <a:avLst/>
          </a:prstGeom>
          <a:noFill/>
        </p:spPr>
        <p:txBody>
          <a:bodyPr wrap="square">
            <a:spAutoFit/>
          </a:bodyPr>
          <a:lstStyle/>
          <a:p>
            <a:pPr algn="ctr" defTabSz="1219170">
              <a:buClr>
                <a:srgbClr val="000000"/>
              </a:buClr>
            </a:pPr>
            <a:r>
              <a:rPr lang="en-US" altLang="zh-TW" sz="1867" kern="0" dirty="0" err="1">
                <a:ln w="0"/>
                <a:solidFill>
                  <a:srgbClr val="000000"/>
                </a:solidFill>
                <a:latin typeface="Arial"/>
                <a:cs typeface="Arial"/>
                <a:sym typeface="Arial"/>
              </a:rPr>
              <a:t>H_combine</a:t>
            </a:r>
            <a:r>
              <a:rPr lang="en-US" altLang="zh-TW" sz="1867" kern="0" dirty="0">
                <a:ln w="0"/>
                <a:solidFill>
                  <a:srgbClr val="000000"/>
                </a:solidFill>
                <a:latin typeface="Arial"/>
                <a:cs typeface="Arial"/>
                <a:sym typeface="Arial"/>
              </a:rPr>
              <a:t>: </a:t>
            </a:r>
            <a:endParaRPr lang="zh-TW" altLang="en-US" sz="1867" kern="0" dirty="0">
              <a:ln w="0"/>
              <a:solidFill>
                <a:srgbClr val="000000"/>
              </a:solidFill>
              <a:latin typeface="Arial"/>
              <a:cs typeface="Arial"/>
              <a:sym typeface="Arial"/>
            </a:endParaRPr>
          </a:p>
        </p:txBody>
      </p:sp>
      <p:pic>
        <p:nvPicPr>
          <p:cNvPr id="11" name="圖片 10">
            <a:extLst>
              <a:ext uri="{FF2B5EF4-FFF2-40B4-BE49-F238E27FC236}">
                <a16:creationId xmlns:a16="http://schemas.microsoft.com/office/drawing/2014/main" id="{53B01486-4B4A-6472-BAFF-F7A50CDC9E7A}"/>
              </a:ext>
            </a:extLst>
          </p:cNvPr>
          <p:cNvPicPr>
            <a:picLocks noChangeAspect="1"/>
          </p:cNvPicPr>
          <p:nvPr/>
        </p:nvPicPr>
        <p:blipFill>
          <a:blip r:embed="rId4"/>
          <a:stretch>
            <a:fillRect/>
          </a:stretch>
        </p:blipFill>
        <p:spPr>
          <a:xfrm>
            <a:off x="5401450" y="5376747"/>
            <a:ext cx="3262865" cy="452415"/>
          </a:xfrm>
          <a:prstGeom prst="rect">
            <a:avLst/>
          </a:prstGeom>
        </p:spPr>
      </p:pic>
    </p:spTree>
    <p:extLst>
      <p:ext uri="{BB962C8B-B14F-4D97-AF65-F5344CB8AC3E}">
        <p14:creationId xmlns:p14="http://schemas.microsoft.com/office/powerpoint/2010/main" val="279710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66D0A-1984-6195-4CAF-832556315185}"/>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964A6395-3DD0-3F60-16AE-16990B1C0BF0}"/>
              </a:ext>
            </a:extLst>
          </p:cNvPr>
          <p:cNvSpPr/>
          <p:nvPr/>
        </p:nvSpPr>
        <p:spPr>
          <a:xfrm>
            <a:off x="1" y="0"/>
            <a:ext cx="12199004" cy="7636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zh-TW" altLang="en-US" sz="1867" kern="0">
              <a:solidFill>
                <a:srgbClr val="FFFFFF"/>
              </a:solidFill>
              <a:latin typeface="Arial"/>
              <a:ea typeface="新細明體" panose="02020500000000000000" pitchFamily="18" charset="-120"/>
              <a:sym typeface="Arial"/>
            </a:endParaRPr>
          </a:p>
        </p:txBody>
      </p:sp>
      <p:sp>
        <p:nvSpPr>
          <p:cNvPr id="14" name="Google Shape;297;p39">
            <a:extLst>
              <a:ext uri="{FF2B5EF4-FFF2-40B4-BE49-F238E27FC236}">
                <a16:creationId xmlns:a16="http://schemas.microsoft.com/office/drawing/2014/main" id="{D4763488-D7E1-6DD3-B824-A4AD82957257}"/>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527D3396-33E5-D028-B725-2A23490AA2D3}"/>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2025/05/01</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3" name="標題 1">
            <a:extLst>
              <a:ext uri="{FF2B5EF4-FFF2-40B4-BE49-F238E27FC236}">
                <a16:creationId xmlns:a16="http://schemas.microsoft.com/office/drawing/2014/main" id="{2DCBA669-0214-C093-F9E3-F8BCA191C6E2}"/>
              </a:ext>
            </a:extLst>
          </p:cNvPr>
          <p:cNvSpPr txBox="1">
            <a:spLocks/>
          </p:cNvSpPr>
          <p:nvPr/>
        </p:nvSpPr>
        <p:spPr>
          <a:xfrm>
            <a:off x="1" y="0"/>
            <a:ext cx="1211270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1219170">
              <a:buClr>
                <a:srgbClr val="000000"/>
              </a:buClr>
            </a:pPr>
            <a:r>
              <a:rPr lang="en-US" altLang="zh-TW" sz="3200" kern="0" dirty="0">
                <a:solidFill>
                  <a:srgbClr val="FFFFFF"/>
                </a:solidFill>
              </a:rPr>
              <a:t>Extra bits choose method</a:t>
            </a:r>
            <a:endParaRPr lang="zh-TW" altLang="en-US" sz="3200" kern="0" dirty="0">
              <a:solidFill>
                <a:srgbClr val="FFFFFF"/>
              </a:solidFill>
            </a:endParaRPr>
          </a:p>
        </p:txBody>
      </p:sp>
      <p:pic>
        <p:nvPicPr>
          <p:cNvPr id="12" name="圖片 11">
            <a:extLst>
              <a:ext uri="{FF2B5EF4-FFF2-40B4-BE49-F238E27FC236}">
                <a16:creationId xmlns:a16="http://schemas.microsoft.com/office/drawing/2014/main" id="{694ABA33-14A3-209C-DA70-90499A21C043}"/>
              </a:ext>
            </a:extLst>
          </p:cNvPr>
          <p:cNvPicPr>
            <a:picLocks noChangeAspect="1"/>
          </p:cNvPicPr>
          <p:nvPr/>
        </p:nvPicPr>
        <p:blipFill>
          <a:blip r:embed="rId3"/>
          <a:stretch>
            <a:fillRect/>
          </a:stretch>
        </p:blipFill>
        <p:spPr>
          <a:xfrm>
            <a:off x="336000" y="1448936"/>
            <a:ext cx="5760000" cy="4320000"/>
          </a:xfrm>
          <a:prstGeom prst="rect">
            <a:avLst/>
          </a:prstGeom>
        </p:spPr>
      </p:pic>
      <p:pic>
        <p:nvPicPr>
          <p:cNvPr id="15" name="圖片 14">
            <a:extLst>
              <a:ext uri="{FF2B5EF4-FFF2-40B4-BE49-F238E27FC236}">
                <a16:creationId xmlns:a16="http://schemas.microsoft.com/office/drawing/2014/main" id="{93ECC2A5-1852-6406-0EFE-1192E381D05C}"/>
              </a:ext>
            </a:extLst>
          </p:cNvPr>
          <p:cNvPicPr>
            <a:picLocks noChangeAspect="1"/>
          </p:cNvPicPr>
          <p:nvPr/>
        </p:nvPicPr>
        <p:blipFill>
          <a:blip r:embed="rId4"/>
          <a:stretch>
            <a:fillRect/>
          </a:stretch>
        </p:blipFill>
        <p:spPr>
          <a:xfrm>
            <a:off x="6056351" y="1448936"/>
            <a:ext cx="5760000" cy="4320000"/>
          </a:xfrm>
          <a:prstGeom prst="rect">
            <a:avLst/>
          </a:prstGeom>
        </p:spPr>
      </p:pic>
    </p:spTree>
    <p:extLst>
      <p:ext uri="{BB962C8B-B14F-4D97-AF65-F5344CB8AC3E}">
        <p14:creationId xmlns:p14="http://schemas.microsoft.com/office/powerpoint/2010/main" val="3399055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782D-F6BD-583A-14EA-AE57D1A71B87}"/>
            </a:ext>
          </a:extLst>
        </p:cNvPr>
        <p:cNvGrpSpPr/>
        <p:nvPr/>
      </p:nvGrpSpPr>
      <p:grpSpPr>
        <a:xfrm>
          <a:off x="0" y="0"/>
          <a:ext cx="0" cy="0"/>
          <a:chOff x="0" y="0"/>
          <a:chExt cx="0" cy="0"/>
        </a:xfrm>
      </p:grpSpPr>
      <p:sp>
        <p:nvSpPr>
          <p:cNvPr id="14" name="Google Shape;297;p39">
            <a:extLst>
              <a:ext uri="{FF2B5EF4-FFF2-40B4-BE49-F238E27FC236}">
                <a16:creationId xmlns:a16="http://schemas.microsoft.com/office/drawing/2014/main" id="{D5CE7124-44AC-BA1C-B4E1-54AA6F7400EF}"/>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574C9C8D-C7C7-CF28-A3A9-9392DCA51B04}"/>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2025/05/21</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12" name="矩形 11">
            <a:extLst>
              <a:ext uri="{FF2B5EF4-FFF2-40B4-BE49-F238E27FC236}">
                <a16:creationId xmlns:a16="http://schemas.microsoft.com/office/drawing/2014/main" id="{5F308BBB-DBA5-B62B-A688-7B684892CD11}"/>
              </a:ext>
            </a:extLst>
          </p:cNvPr>
          <p:cNvSpPr/>
          <p:nvPr/>
        </p:nvSpPr>
        <p:spPr>
          <a:xfrm>
            <a:off x="1" y="0"/>
            <a:ext cx="12199004" cy="525347"/>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buClr>
                <a:srgbClr val="000000"/>
              </a:buClr>
              <a:defRPr/>
            </a:pPr>
            <a:r>
              <a:rPr lang="en-US" altLang="zh-TW" sz="2667" b="1" kern="0" dirty="0">
                <a:solidFill>
                  <a:srgbClr val="FFFFFF"/>
                </a:solidFill>
                <a:latin typeface="Arial"/>
                <a:ea typeface="新細明體" panose="02020500000000000000" pitchFamily="18" charset="-120"/>
                <a:cs typeface="Arial"/>
                <a:sym typeface="Arial"/>
              </a:rPr>
              <a:t>Combine Graph to choose payload </a:t>
            </a:r>
            <a:r>
              <a:rPr lang="en-US" altLang="zh-TW" sz="2667" b="1" kern="0" dirty="0" err="1">
                <a:solidFill>
                  <a:srgbClr val="FFFFFF"/>
                </a:solidFill>
                <a:latin typeface="Arial"/>
                <a:ea typeface="新細明體" panose="02020500000000000000" pitchFamily="18" charset="-120"/>
                <a:cs typeface="Arial"/>
                <a:sym typeface="Arial"/>
              </a:rPr>
              <a:t>punc</a:t>
            </a:r>
            <a:r>
              <a:rPr lang="en-US" altLang="zh-TW" sz="2667" b="1" kern="0" dirty="0">
                <a:solidFill>
                  <a:srgbClr val="FFFFFF"/>
                </a:solidFill>
                <a:latin typeface="Arial"/>
                <a:ea typeface="新細明體" panose="02020500000000000000" pitchFamily="18" charset="-120"/>
                <a:cs typeface="Arial"/>
                <a:sym typeface="Arial"/>
              </a:rPr>
              <a:t> </a:t>
            </a:r>
            <a:r>
              <a:rPr lang="en-US" altLang="zh-TW" sz="2667" b="1" kern="0" dirty="0" err="1">
                <a:solidFill>
                  <a:srgbClr val="FFFFFF"/>
                </a:solidFill>
                <a:latin typeface="Arial"/>
                <a:ea typeface="新細明體" panose="02020500000000000000" pitchFamily="18" charset="-120"/>
                <a:cs typeface="Arial"/>
                <a:sym typeface="Arial"/>
              </a:rPr>
              <a:t>vn</a:t>
            </a:r>
            <a:endParaRPr lang="zh-TW" altLang="en-US" sz="2667" b="1" kern="0" dirty="0">
              <a:solidFill>
                <a:srgbClr val="FFFFFF"/>
              </a:solidFill>
              <a:latin typeface="Arial"/>
              <a:ea typeface="新細明體" panose="02020500000000000000" pitchFamily="18" charset="-120"/>
              <a:cs typeface="Arial"/>
              <a:sym typeface="Arial"/>
            </a:endParaRPr>
          </a:p>
        </p:txBody>
      </p:sp>
      <p:grpSp>
        <p:nvGrpSpPr>
          <p:cNvPr id="75" name="群組 74">
            <a:extLst>
              <a:ext uri="{FF2B5EF4-FFF2-40B4-BE49-F238E27FC236}">
                <a16:creationId xmlns:a16="http://schemas.microsoft.com/office/drawing/2014/main" id="{DC29E814-BBD1-AA76-437B-CC49635D6EEF}"/>
              </a:ext>
            </a:extLst>
          </p:cNvPr>
          <p:cNvGrpSpPr/>
          <p:nvPr/>
        </p:nvGrpSpPr>
        <p:grpSpPr>
          <a:xfrm>
            <a:off x="352422" y="777142"/>
            <a:ext cx="11699245" cy="2808725"/>
            <a:chOff x="328612" y="675728"/>
            <a:chExt cx="8774434" cy="2106544"/>
          </a:xfrm>
        </p:grpSpPr>
        <p:pic>
          <p:nvPicPr>
            <p:cNvPr id="50" name="圖片 49">
              <a:extLst>
                <a:ext uri="{FF2B5EF4-FFF2-40B4-BE49-F238E27FC236}">
                  <a16:creationId xmlns:a16="http://schemas.microsoft.com/office/drawing/2014/main" id="{34444D1D-67AA-6073-2C38-AA0B3C7CA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70" y="675728"/>
              <a:ext cx="8696076" cy="2106544"/>
            </a:xfrm>
            <a:prstGeom prst="rect">
              <a:avLst/>
            </a:prstGeom>
          </p:spPr>
        </p:pic>
        <p:sp>
          <p:nvSpPr>
            <p:cNvPr id="53" name="矩形 52">
              <a:extLst>
                <a:ext uri="{FF2B5EF4-FFF2-40B4-BE49-F238E27FC236}">
                  <a16:creationId xmlns:a16="http://schemas.microsoft.com/office/drawing/2014/main" id="{92D04DC0-F551-C45E-8C63-8C735C0D0C98}"/>
                </a:ext>
              </a:extLst>
            </p:cNvPr>
            <p:cNvSpPr/>
            <p:nvPr/>
          </p:nvSpPr>
          <p:spPr>
            <a:xfrm>
              <a:off x="328612" y="821032"/>
              <a:ext cx="4572001" cy="1852783"/>
            </a:xfrm>
            <a:prstGeom prst="rect">
              <a:avLst/>
            </a:prstGeom>
            <a:noFill/>
            <a:ln w="19050" cap="flat" cmpd="sng" algn="ctr">
              <a:solidFill>
                <a:srgbClr val="E9713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54" name="矩形 53">
              <a:extLst>
                <a:ext uri="{FF2B5EF4-FFF2-40B4-BE49-F238E27FC236}">
                  <a16:creationId xmlns:a16="http://schemas.microsoft.com/office/drawing/2014/main" id="{5FC54CBF-D7F9-9F38-9455-45E0551F8A2C}"/>
                </a:ext>
              </a:extLst>
            </p:cNvPr>
            <p:cNvSpPr/>
            <p:nvPr/>
          </p:nvSpPr>
          <p:spPr>
            <a:xfrm>
              <a:off x="4978971" y="821032"/>
              <a:ext cx="2032267" cy="1852783"/>
            </a:xfrm>
            <a:prstGeom prst="rect">
              <a:avLst/>
            </a:prstGeom>
            <a:noFill/>
            <a:ln w="19050" cap="flat" cmpd="sng" algn="ctr">
              <a:solidFill>
                <a:srgbClr val="15608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55" name="橢圓 54">
              <a:extLst>
                <a:ext uri="{FF2B5EF4-FFF2-40B4-BE49-F238E27FC236}">
                  <a16:creationId xmlns:a16="http://schemas.microsoft.com/office/drawing/2014/main" id="{EF44D8B8-47F3-18E5-9C09-A274B799EABB}"/>
                </a:ext>
              </a:extLst>
            </p:cNvPr>
            <p:cNvSpPr/>
            <p:nvPr/>
          </p:nvSpPr>
          <p:spPr>
            <a:xfrm>
              <a:off x="3149585"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56" name="橢圓 55">
              <a:extLst>
                <a:ext uri="{FF2B5EF4-FFF2-40B4-BE49-F238E27FC236}">
                  <a16:creationId xmlns:a16="http://schemas.microsoft.com/office/drawing/2014/main" id="{D2AAF763-F33F-EF19-6618-108CBE708DDD}"/>
                </a:ext>
              </a:extLst>
            </p:cNvPr>
            <p:cNvSpPr/>
            <p:nvPr/>
          </p:nvSpPr>
          <p:spPr>
            <a:xfrm>
              <a:off x="406970"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57" name="橢圓 56">
              <a:extLst>
                <a:ext uri="{FF2B5EF4-FFF2-40B4-BE49-F238E27FC236}">
                  <a16:creationId xmlns:a16="http://schemas.microsoft.com/office/drawing/2014/main" id="{268ECC80-92ED-924E-626A-79F6574361BA}"/>
                </a:ext>
              </a:extLst>
            </p:cNvPr>
            <p:cNvSpPr/>
            <p:nvPr/>
          </p:nvSpPr>
          <p:spPr>
            <a:xfrm>
              <a:off x="1308874"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58" name="橢圓 57">
              <a:extLst>
                <a:ext uri="{FF2B5EF4-FFF2-40B4-BE49-F238E27FC236}">
                  <a16:creationId xmlns:a16="http://schemas.microsoft.com/office/drawing/2014/main" id="{E4D10FAA-A387-55C3-584B-1E38B686DA98}"/>
                </a:ext>
              </a:extLst>
            </p:cNvPr>
            <p:cNvSpPr/>
            <p:nvPr/>
          </p:nvSpPr>
          <p:spPr>
            <a:xfrm>
              <a:off x="2240794"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cxnSp>
          <p:nvCxnSpPr>
            <p:cNvPr id="60" name="直線接點 59">
              <a:extLst>
                <a:ext uri="{FF2B5EF4-FFF2-40B4-BE49-F238E27FC236}">
                  <a16:creationId xmlns:a16="http://schemas.microsoft.com/office/drawing/2014/main" id="{F01CE2E6-2343-0544-2857-3B89A62A8D85}"/>
                </a:ext>
              </a:extLst>
            </p:cNvPr>
            <p:cNvCxnSpPr>
              <a:cxnSpLocks/>
              <a:stCxn id="56" idx="0"/>
            </p:cNvCxnSpPr>
            <p:nvPr/>
          </p:nvCxnSpPr>
          <p:spPr>
            <a:xfrm flipV="1">
              <a:off x="550970" y="1200150"/>
              <a:ext cx="6814236"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E4695CCC-A983-3E5F-2A4A-78CF3DE173CB}"/>
                </a:ext>
              </a:extLst>
            </p:cNvPr>
            <p:cNvCxnSpPr>
              <a:cxnSpLocks/>
              <a:stCxn id="57" idx="0"/>
            </p:cNvCxnSpPr>
            <p:nvPr/>
          </p:nvCxnSpPr>
          <p:spPr>
            <a:xfrm flipV="1">
              <a:off x="1452874" y="1200150"/>
              <a:ext cx="6448114"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11591AD9-4EA6-CBEF-9107-A77ED675FE8A}"/>
                </a:ext>
              </a:extLst>
            </p:cNvPr>
            <p:cNvCxnSpPr>
              <a:cxnSpLocks/>
              <a:stCxn id="58" idx="0"/>
            </p:cNvCxnSpPr>
            <p:nvPr/>
          </p:nvCxnSpPr>
          <p:spPr>
            <a:xfrm flipV="1">
              <a:off x="2384794" y="1200150"/>
              <a:ext cx="6051975"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5152BA33-C627-34A4-9321-B55B5DDC8C0E}"/>
                </a:ext>
              </a:extLst>
            </p:cNvPr>
            <p:cNvCxnSpPr>
              <a:cxnSpLocks/>
              <a:stCxn id="55" idx="0"/>
            </p:cNvCxnSpPr>
            <p:nvPr/>
          </p:nvCxnSpPr>
          <p:spPr>
            <a:xfrm flipV="1">
              <a:off x="3293585" y="1200150"/>
              <a:ext cx="5650390"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4" name="圖片 73" descr="\documentclass{article}&#10;\usepackage{amsmath, xcolor,bm}&#10;\pagestyle{empty}&#10;\begin{document}&#10;&#10;Origin&#10;&#10;\end{document}" title="IguanaTex Bitmap Display">
            <a:extLst>
              <a:ext uri="{FF2B5EF4-FFF2-40B4-BE49-F238E27FC236}">
                <a16:creationId xmlns:a16="http://schemas.microsoft.com/office/drawing/2014/main" id="{17D882D1-B064-6469-6744-56ADFC7F1993}"/>
              </a:ext>
            </a:extLst>
          </p:cNvPr>
          <p:cNvPicPr>
            <a:picLocks noChangeAspect="1"/>
          </p:cNvPicPr>
          <p:nvPr>
            <p:custDataLst>
              <p:tags r:id="rId1"/>
            </p:custDataLst>
          </p:nvPr>
        </p:nvPicPr>
        <p:blipFill>
          <a:blip r:embed="rId5"/>
          <a:stretch>
            <a:fillRect/>
          </a:stretch>
        </p:blipFill>
        <p:spPr>
          <a:xfrm>
            <a:off x="202322" y="648385"/>
            <a:ext cx="638577" cy="214756"/>
          </a:xfrm>
          <a:prstGeom prst="rect">
            <a:avLst/>
          </a:prstGeom>
        </p:spPr>
      </p:pic>
      <p:grpSp>
        <p:nvGrpSpPr>
          <p:cNvPr id="76" name="群組 75">
            <a:extLst>
              <a:ext uri="{FF2B5EF4-FFF2-40B4-BE49-F238E27FC236}">
                <a16:creationId xmlns:a16="http://schemas.microsoft.com/office/drawing/2014/main" id="{DD2A5527-DF12-1F82-A9F5-8C2C653DA026}"/>
              </a:ext>
            </a:extLst>
          </p:cNvPr>
          <p:cNvGrpSpPr/>
          <p:nvPr/>
        </p:nvGrpSpPr>
        <p:grpSpPr>
          <a:xfrm>
            <a:off x="288050" y="3688318"/>
            <a:ext cx="11699245" cy="2808725"/>
            <a:chOff x="328612" y="675728"/>
            <a:chExt cx="8774434" cy="2106544"/>
          </a:xfrm>
        </p:grpSpPr>
        <p:pic>
          <p:nvPicPr>
            <p:cNvPr id="77" name="圖片 76">
              <a:extLst>
                <a:ext uri="{FF2B5EF4-FFF2-40B4-BE49-F238E27FC236}">
                  <a16:creationId xmlns:a16="http://schemas.microsoft.com/office/drawing/2014/main" id="{D4B0F491-29CD-B6F7-EAF1-21AC439B9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70" y="675728"/>
              <a:ext cx="8696076" cy="2106544"/>
            </a:xfrm>
            <a:prstGeom prst="rect">
              <a:avLst/>
            </a:prstGeom>
          </p:spPr>
        </p:pic>
        <p:sp>
          <p:nvSpPr>
            <p:cNvPr id="78" name="矩形 77">
              <a:extLst>
                <a:ext uri="{FF2B5EF4-FFF2-40B4-BE49-F238E27FC236}">
                  <a16:creationId xmlns:a16="http://schemas.microsoft.com/office/drawing/2014/main" id="{5A405379-33D2-7D26-54B7-F5B9ACB3B75C}"/>
                </a:ext>
              </a:extLst>
            </p:cNvPr>
            <p:cNvSpPr/>
            <p:nvPr/>
          </p:nvSpPr>
          <p:spPr>
            <a:xfrm>
              <a:off x="328612" y="821032"/>
              <a:ext cx="4572001" cy="1852783"/>
            </a:xfrm>
            <a:prstGeom prst="rect">
              <a:avLst/>
            </a:prstGeom>
            <a:noFill/>
            <a:ln w="19050" cap="flat" cmpd="sng" algn="ctr">
              <a:solidFill>
                <a:srgbClr val="E9713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79" name="矩形 78">
              <a:extLst>
                <a:ext uri="{FF2B5EF4-FFF2-40B4-BE49-F238E27FC236}">
                  <a16:creationId xmlns:a16="http://schemas.microsoft.com/office/drawing/2014/main" id="{2E0319CF-6500-8892-1AA7-DA7C7E3D2F71}"/>
                </a:ext>
              </a:extLst>
            </p:cNvPr>
            <p:cNvSpPr/>
            <p:nvPr/>
          </p:nvSpPr>
          <p:spPr>
            <a:xfrm>
              <a:off x="4978971" y="821032"/>
              <a:ext cx="2032267" cy="1852783"/>
            </a:xfrm>
            <a:prstGeom prst="rect">
              <a:avLst/>
            </a:prstGeom>
            <a:noFill/>
            <a:ln w="19050" cap="flat" cmpd="sng" algn="ctr">
              <a:solidFill>
                <a:srgbClr val="15608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80" name="橢圓 79">
              <a:extLst>
                <a:ext uri="{FF2B5EF4-FFF2-40B4-BE49-F238E27FC236}">
                  <a16:creationId xmlns:a16="http://schemas.microsoft.com/office/drawing/2014/main" id="{EEAD1B05-3014-0032-FE8C-D2EBA10A1070}"/>
                </a:ext>
              </a:extLst>
            </p:cNvPr>
            <p:cNvSpPr/>
            <p:nvPr/>
          </p:nvSpPr>
          <p:spPr>
            <a:xfrm>
              <a:off x="3149585"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82" name="橢圓 81">
              <a:extLst>
                <a:ext uri="{FF2B5EF4-FFF2-40B4-BE49-F238E27FC236}">
                  <a16:creationId xmlns:a16="http://schemas.microsoft.com/office/drawing/2014/main" id="{E30FF089-0275-E0B2-F9A4-648365C4553E}"/>
                </a:ext>
              </a:extLst>
            </p:cNvPr>
            <p:cNvSpPr/>
            <p:nvPr/>
          </p:nvSpPr>
          <p:spPr>
            <a:xfrm>
              <a:off x="1308874"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83" name="橢圓 82">
              <a:extLst>
                <a:ext uri="{FF2B5EF4-FFF2-40B4-BE49-F238E27FC236}">
                  <a16:creationId xmlns:a16="http://schemas.microsoft.com/office/drawing/2014/main" id="{1DB2520A-42A7-F94C-E854-2950486EB0CD}"/>
                </a:ext>
              </a:extLst>
            </p:cNvPr>
            <p:cNvSpPr/>
            <p:nvPr/>
          </p:nvSpPr>
          <p:spPr>
            <a:xfrm>
              <a:off x="2240794"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cxnSp>
          <p:nvCxnSpPr>
            <p:cNvPr id="85" name="直線接點 84">
              <a:extLst>
                <a:ext uri="{FF2B5EF4-FFF2-40B4-BE49-F238E27FC236}">
                  <a16:creationId xmlns:a16="http://schemas.microsoft.com/office/drawing/2014/main" id="{4E06DC14-6CD9-AD24-D8F4-1F77D54CFE2F}"/>
                </a:ext>
              </a:extLst>
            </p:cNvPr>
            <p:cNvCxnSpPr>
              <a:cxnSpLocks/>
              <a:stCxn id="82" idx="0"/>
            </p:cNvCxnSpPr>
            <p:nvPr/>
          </p:nvCxnSpPr>
          <p:spPr>
            <a:xfrm flipV="1">
              <a:off x="1452874" y="1200150"/>
              <a:ext cx="6448114"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E272940E-2301-5BDC-0842-7BBF85F277B1}"/>
                </a:ext>
              </a:extLst>
            </p:cNvPr>
            <p:cNvCxnSpPr>
              <a:cxnSpLocks/>
              <a:stCxn id="83" idx="0"/>
            </p:cNvCxnSpPr>
            <p:nvPr/>
          </p:nvCxnSpPr>
          <p:spPr>
            <a:xfrm flipV="1">
              <a:off x="2384794" y="1200150"/>
              <a:ext cx="6051975"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C6D8789A-B8E7-2B81-C6DC-54D728F310DB}"/>
                </a:ext>
              </a:extLst>
            </p:cNvPr>
            <p:cNvCxnSpPr>
              <a:cxnSpLocks/>
              <a:stCxn id="80" idx="0"/>
            </p:cNvCxnSpPr>
            <p:nvPr/>
          </p:nvCxnSpPr>
          <p:spPr>
            <a:xfrm flipV="1">
              <a:off x="3293585" y="1200150"/>
              <a:ext cx="5650390"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0" name="圖片 89" descr="\documentclass{article}&#10;\usepackage{amsmath, xcolor,bm}&#10;\pagestyle{empty}&#10;\begin{document}&#10;&#10;Find First Punc VN&#10;&#10;\end{document}" title="IguanaTex Bitmap Display">
            <a:extLst>
              <a:ext uri="{FF2B5EF4-FFF2-40B4-BE49-F238E27FC236}">
                <a16:creationId xmlns:a16="http://schemas.microsoft.com/office/drawing/2014/main" id="{2FC6F95C-C192-0897-E8E1-C77401EA3375}"/>
              </a:ext>
            </a:extLst>
          </p:cNvPr>
          <p:cNvPicPr>
            <a:picLocks noChangeAspect="1"/>
          </p:cNvPicPr>
          <p:nvPr>
            <p:custDataLst>
              <p:tags r:id="rId2"/>
            </p:custDataLst>
          </p:nvPr>
        </p:nvPicPr>
        <p:blipFill>
          <a:blip r:embed="rId6"/>
          <a:stretch>
            <a:fillRect/>
          </a:stretch>
        </p:blipFill>
        <p:spPr>
          <a:xfrm>
            <a:off x="202322" y="3596792"/>
            <a:ext cx="2082132" cy="169245"/>
          </a:xfrm>
          <a:prstGeom prst="rect">
            <a:avLst/>
          </a:prstGeom>
        </p:spPr>
      </p:pic>
    </p:spTree>
    <p:extLst>
      <p:ext uri="{BB962C8B-B14F-4D97-AF65-F5344CB8AC3E}">
        <p14:creationId xmlns:p14="http://schemas.microsoft.com/office/powerpoint/2010/main" val="418451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C9F18-A960-2694-A1CC-69A2D7FB1A59}"/>
            </a:ext>
          </a:extLst>
        </p:cNvPr>
        <p:cNvGrpSpPr/>
        <p:nvPr/>
      </p:nvGrpSpPr>
      <p:grpSpPr>
        <a:xfrm>
          <a:off x="0" y="0"/>
          <a:ext cx="0" cy="0"/>
          <a:chOff x="0" y="0"/>
          <a:chExt cx="0" cy="0"/>
        </a:xfrm>
      </p:grpSpPr>
      <p:sp>
        <p:nvSpPr>
          <p:cNvPr id="14" name="Google Shape;297;p39">
            <a:extLst>
              <a:ext uri="{FF2B5EF4-FFF2-40B4-BE49-F238E27FC236}">
                <a16:creationId xmlns:a16="http://schemas.microsoft.com/office/drawing/2014/main" id="{73207134-A9FF-CABC-59DC-84630246A1B3}"/>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8B220682-80A2-560E-46C8-4B37A98E968D}"/>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2025/05/21</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12" name="矩形 11">
            <a:extLst>
              <a:ext uri="{FF2B5EF4-FFF2-40B4-BE49-F238E27FC236}">
                <a16:creationId xmlns:a16="http://schemas.microsoft.com/office/drawing/2014/main" id="{1D0A599F-70AF-2099-5765-C30175F442AC}"/>
              </a:ext>
            </a:extLst>
          </p:cNvPr>
          <p:cNvSpPr/>
          <p:nvPr/>
        </p:nvSpPr>
        <p:spPr>
          <a:xfrm>
            <a:off x="1" y="0"/>
            <a:ext cx="12199004" cy="525347"/>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buClr>
                <a:srgbClr val="000000"/>
              </a:buClr>
              <a:defRPr/>
            </a:pPr>
            <a:r>
              <a:rPr lang="en-US" altLang="zh-TW" sz="2667" b="1" kern="0" dirty="0">
                <a:solidFill>
                  <a:srgbClr val="FFFFFF"/>
                </a:solidFill>
                <a:cs typeface="Arial"/>
                <a:sym typeface="Arial"/>
              </a:rPr>
              <a:t>Combine Graph to choose payload </a:t>
            </a:r>
            <a:r>
              <a:rPr lang="en-US" altLang="zh-TW" sz="2667" b="1" kern="0" dirty="0" err="1">
                <a:solidFill>
                  <a:srgbClr val="FFFFFF"/>
                </a:solidFill>
                <a:cs typeface="Arial"/>
                <a:sym typeface="Arial"/>
              </a:rPr>
              <a:t>punc</a:t>
            </a:r>
            <a:r>
              <a:rPr lang="en-US" altLang="zh-TW" sz="2667" b="1" kern="0" dirty="0">
                <a:solidFill>
                  <a:srgbClr val="FFFFFF"/>
                </a:solidFill>
                <a:cs typeface="Arial"/>
                <a:sym typeface="Arial"/>
              </a:rPr>
              <a:t> </a:t>
            </a:r>
            <a:r>
              <a:rPr lang="en-US" altLang="zh-TW" sz="2667" b="1" kern="0" dirty="0" err="1">
                <a:solidFill>
                  <a:srgbClr val="FFFFFF"/>
                </a:solidFill>
                <a:cs typeface="Arial"/>
                <a:sym typeface="Arial"/>
              </a:rPr>
              <a:t>vn</a:t>
            </a:r>
            <a:endParaRPr lang="zh-TW" altLang="en-US" sz="2667" b="1" kern="0" dirty="0">
              <a:solidFill>
                <a:srgbClr val="FFFFFF"/>
              </a:solidFill>
              <a:cs typeface="Arial"/>
              <a:sym typeface="Arial"/>
            </a:endParaRPr>
          </a:p>
        </p:txBody>
      </p:sp>
      <p:grpSp>
        <p:nvGrpSpPr>
          <p:cNvPr id="75" name="群組 74">
            <a:extLst>
              <a:ext uri="{FF2B5EF4-FFF2-40B4-BE49-F238E27FC236}">
                <a16:creationId xmlns:a16="http://schemas.microsoft.com/office/drawing/2014/main" id="{372FF985-40A6-C0E8-200A-A1987F7F94E3}"/>
              </a:ext>
            </a:extLst>
          </p:cNvPr>
          <p:cNvGrpSpPr/>
          <p:nvPr/>
        </p:nvGrpSpPr>
        <p:grpSpPr>
          <a:xfrm>
            <a:off x="352422" y="777142"/>
            <a:ext cx="11699245" cy="2808725"/>
            <a:chOff x="328612" y="675728"/>
            <a:chExt cx="8774434" cy="2106544"/>
          </a:xfrm>
        </p:grpSpPr>
        <p:pic>
          <p:nvPicPr>
            <p:cNvPr id="50" name="圖片 49">
              <a:extLst>
                <a:ext uri="{FF2B5EF4-FFF2-40B4-BE49-F238E27FC236}">
                  <a16:creationId xmlns:a16="http://schemas.microsoft.com/office/drawing/2014/main" id="{E7FC78C3-0F81-E9E4-4D4B-7C31E858A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70" y="675728"/>
              <a:ext cx="8696076" cy="2106544"/>
            </a:xfrm>
            <a:prstGeom prst="rect">
              <a:avLst/>
            </a:prstGeom>
          </p:spPr>
        </p:pic>
        <p:sp>
          <p:nvSpPr>
            <p:cNvPr id="53" name="矩形 52">
              <a:extLst>
                <a:ext uri="{FF2B5EF4-FFF2-40B4-BE49-F238E27FC236}">
                  <a16:creationId xmlns:a16="http://schemas.microsoft.com/office/drawing/2014/main" id="{8B017206-183C-92D2-506F-0F4A552F3E82}"/>
                </a:ext>
              </a:extLst>
            </p:cNvPr>
            <p:cNvSpPr/>
            <p:nvPr/>
          </p:nvSpPr>
          <p:spPr>
            <a:xfrm>
              <a:off x="328612" y="821032"/>
              <a:ext cx="4572001" cy="1852783"/>
            </a:xfrm>
            <a:prstGeom prst="rect">
              <a:avLst/>
            </a:prstGeom>
            <a:noFill/>
            <a:ln w="19050" cap="flat" cmpd="sng" algn="ctr">
              <a:solidFill>
                <a:srgbClr val="E9713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54" name="矩形 53">
              <a:extLst>
                <a:ext uri="{FF2B5EF4-FFF2-40B4-BE49-F238E27FC236}">
                  <a16:creationId xmlns:a16="http://schemas.microsoft.com/office/drawing/2014/main" id="{4A2458A8-B76D-1625-F160-49F50AAB0C66}"/>
                </a:ext>
              </a:extLst>
            </p:cNvPr>
            <p:cNvSpPr/>
            <p:nvPr/>
          </p:nvSpPr>
          <p:spPr>
            <a:xfrm>
              <a:off x="4978971" y="821032"/>
              <a:ext cx="2032267" cy="1852783"/>
            </a:xfrm>
            <a:prstGeom prst="rect">
              <a:avLst/>
            </a:prstGeom>
            <a:noFill/>
            <a:ln w="19050" cap="flat" cmpd="sng" algn="ctr">
              <a:solidFill>
                <a:srgbClr val="15608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55" name="橢圓 54">
              <a:extLst>
                <a:ext uri="{FF2B5EF4-FFF2-40B4-BE49-F238E27FC236}">
                  <a16:creationId xmlns:a16="http://schemas.microsoft.com/office/drawing/2014/main" id="{9675A2D0-2EB6-867F-BE70-9B046D057F0C}"/>
                </a:ext>
              </a:extLst>
            </p:cNvPr>
            <p:cNvSpPr/>
            <p:nvPr/>
          </p:nvSpPr>
          <p:spPr>
            <a:xfrm>
              <a:off x="3149585"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sp>
          <p:nvSpPr>
            <p:cNvPr id="58" name="橢圓 57">
              <a:extLst>
                <a:ext uri="{FF2B5EF4-FFF2-40B4-BE49-F238E27FC236}">
                  <a16:creationId xmlns:a16="http://schemas.microsoft.com/office/drawing/2014/main" id="{D5C39A8D-6FC4-BEAD-A89F-48ECB3FC36F4}"/>
                </a:ext>
              </a:extLst>
            </p:cNvPr>
            <p:cNvSpPr/>
            <p:nvPr/>
          </p:nvSpPr>
          <p:spPr>
            <a:xfrm>
              <a:off x="2240794"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cxnSp>
          <p:nvCxnSpPr>
            <p:cNvPr id="67" name="直線接點 66">
              <a:extLst>
                <a:ext uri="{FF2B5EF4-FFF2-40B4-BE49-F238E27FC236}">
                  <a16:creationId xmlns:a16="http://schemas.microsoft.com/office/drawing/2014/main" id="{5CF044CA-AEEB-6410-0593-A5836FFF1446}"/>
                </a:ext>
              </a:extLst>
            </p:cNvPr>
            <p:cNvCxnSpPr>
              <a:cxnSpLocks/>
              <a:stCxn id="58" idx="0"/>
            </p:cNvCxnSpPr>
            <p:nvPr/>
          </p:nvCxnSpPr>
          <p:spPr>
            <a:xfrm flipV="1">
              <a:off x="2384794" y="1200150"/>
              <a:ext cx="6051975"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007DFC71-AFE3-AC23-5154-01A59C0EF9B7}"/>
                </a:ext>
              </a:extLst>
            </p:cNvPr>
            <p:cNvCxnSpPr>
              <a:cxnSpLocks/>
              <a:stCxn id="55" idx="0"/>
            </p:cNvCxnSpPr>
            <p:nvPr/>
          </p:nvCxnSpPr>
          <p:spPr>
            <a:xfrm flipV="1">
              <a:off x="3293585" y="1200150"/>
              <a:ext cx="5650390"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圖片 3" descr="\documentclass{article}&#10;\usepackage{amsmath, xcolor,bm}&#10;\pagestyle{empty}&#10;\begin{document}&#10;&#10;Find Second Punc VN&#10;&#10;\end{document}" title="IguanaTex Bitmap Display">
            <a:extLst>
              <a:ext uri="{FF2B5EF4-FFF2-40B4-BE49-F238E27FC236}">
                <a16:creationId xmlns:a16="http://schemas.microsoft.com/office/drawing/2014/main" id="{FC67ADAE-2E5E-2EBE-6A2E-21DFD2593621}"/>
              </a:ext>
            </a:extLst>
          </p:cNvPr>
          <p:cNvPicPr>
            <a:picLocks noChangeAspect="1"/>
          </p:cNvPicPr>
          <p:nvPr>
            <p:custDataLst>
              <p:tags r:id="rId1"/>
            </p:custDataLst>
          </p:nvPr>
        </p:nvPicPr>
        <p:blipFill>
          <a:blip r:embed="rId5"/>
          <a:stretch>
            <a:fillRect/>
          </a:stretch>
        </p:blipFill>
        <p:spPr>
          <a:xfrm>
            <a:off x="202321" y="648385"/>
            <a:ext cx="2306843" cy="172089"/>
          </a:xfrm>
          <a:prstGeom prst="rect">
            <a:avLst/>
          </a:prstGeom>
        </p:spPr>
      </p:pic>
      <p:grpSp>
        <p:nvGrpSpPr>
          <p:cNvPr id="76" name="群組 75">
            <a:extLst>
              <a:ext uri="{FF2B5EF4-FFF2-40B4-BE49-F238E27FC236}">
                <a16:creationId xmlns:a16="http://schemas.microsoft.com/office/drawing/2014/main" id="{15CCD8DB-3ABA-6FDF-A7DA-F5D822E0773F}"/>
              </a:ext>
            </a:extLst>
          </p:cNvPr>
          <p:cNvGrpSpPr/>
          <p:nvPr/>
        </p:nvGrpSpPr>
        <p:grpSpPr>
          <a:xfrm>
            <a:off x="288050" y="3688318"/>
            <a:ext cx="11699245" cy="2808725"/>
            <a:chOff x="328612" y="675728"/>
            <a:chExt cx="8774434" cy="2106544"/>
          </a:xfrm>
        </p:grpSpPr>
        <p:pic>
          <p:nvPicPr>
            <p:cNvPr id="77" name="圖片 76">
              <a:extLst>
                <a:ext uri="{FF2B5EF4-FFF2-40B4-BE49-F238E27FC236}">
                  <a16:creationId xmlns:a16="http://schemas.microsoft.com/office/drawing/2014/main" id="{EB059AD6-5FBA-00F8-8ECD-675D63E2F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70" y="675728"/>
              <a:ext cx="8696076" cy="2106544"/>
            </a:xfrm>
            <a:prstGeom prst="rect">
              <a:avLst/>
            </a:prstGeom>
          </p:spPr>
        </p:pic>
        <p:sp>
          <p:nvSpPr>
            <p:cNvPr id="78" name="矩形 77">
              <a:extLst>
                <a:ext uri="{FF2B5EF4-FFF2-40B4-BE49-F238E27FC236}">
                  <a16:creationId xmlns:a16="http://schemas.microsoft.com/office/drawing/2014/main" id="{ECD04964-5F51-832B-470D-B5EDFCACA826}"/>
                </a:ext>
              </a:extLst>
            </p:cNvPr>
            <p:cNvSpPr/>
            <p:nvPr/>
          </p:nvSpPr>
          <p:spPr>
            <a:xfrm>
              <a:off x="328612" y="821032"/>
              <a:ext cx="4572001" cy="1852783"/>
            </a:xfrm>
            <a:prstGeom prst="rect">
              <a:avLst/>
            </a:prstGeom>
            <a:noFill/>
            <a:ln w="19050" cap="flat" cmpd="sng" algn="ctr">
              <a:solidFill>
                <a:srgbClr val="E9713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79" name="矩形 78">
              <a:extLst>
                <a:ext uri="{FF2B5EF4-FFF2-40B4-BE49-F238E27FC236}">
                  <a16:creationId xmlns:a16="http://schemas.microsoft.com/office/drawing/2014/main" id="{BF6444D4-86B7-B733-14AA-4C97C07D1001}"/>
                </a:ext>
              </a:extLst>
            </p:cNvPr>
            <p:cNvSpPr/>
            <p:nvPr/>
          </p:nvSpPr>
          <p:spPr>
            <a:xfrm>
              <a:off x="4978971" y="821032"/>
              <a:ext cx="2032267" cy="1852783"/>
            </a:xfrm>
            <a:prstGeom prst="rect">
              <a:avLst/>
            </a:prstGeom>
            <a:noFill/>
            <a:ln w="19050" cap="flat" cmpd="sng" algn="ctr">
              <a:solidFill>
                <a:srgbClr val="15608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80" name="橢圓 79">
              <a:extLst>
                <a:ext uri="{FF2B5EF4-FFF2-40B4-BE49-F238E27FC236}">
                  <a16:creationId xmlns:a16="http://schemas.microsoft.com/office/drawing/2014/main" id="{6B5EE7B9-CAD6-4519-77EF-922B4C43B5D2}"/>
                </a:ext>
              </a:extLst>
            </p:cNvPr>
            <p:cNvSpPr/>
            <p:nvPr/>
          </p:nvSpPr>
          <p:spPr>
            <a:xfrm>
              <a:off x="3149585" y="2241816"/>
              <a:ext cx="288000" cy="288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TW" altLang="en-US" sz="1867" kern="0">
                <a:solidFill>
                  <a:srgbClr val="FFFFFF"/>
                </a:solidFill>
                <a:latin typeface="Arial"/>
                <a:ea typeface="新細明體" panose="02020500000000000000" pitchFamily="18" charset="-120"/>
                <a:sym typeface="Arial"/>
              </a:endParaRPr>
            </a:p>
          </p:txBody>
        </p:sp>
        <p:cxnSp>
          <p:nvCxnSpPr>
            <p:cNvPr id="87" name="直線接點 86">
              <a:extLst>
                <a:ext uri="{FF2B5EF4-FFF2-40B4-BE49-F238E27FC236}">
                  <a16:creationId xmlns:a16="http://schemas.microsoft.com/office/drawing/2014/main" id="{E3135BF5-6DE7-FC5E-63CF-57DD3533539D}"/>
                </a:ext>
              </a:extLst>
            </p:cNvPr>
            <p:cNvCxnSpPr>
              <a:cxnSpLocks/>
              <a:stCxn id="80" idx="0"/>
            </p:cNvCxnSpPr>
            <p:nvPr/>
          </p:nvCxnSpPr>
          <p:spPr>
            <a:xfrm flipV="1">
              <a:off x="3293585" y="1200150"/>
              <a:ext cx="5650390" cy="1041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圖片 5" descr="\documentclass{article}&#10;\usepackage{amsmath, xcolor,bm}&#10;\pagestyle{empty}&#10;\begin{document}&#10;&#10;Find Third Punc VN&#10;&#10;\end{document}" title="IguanaTex Bitmap Display">
            <a:extLst>
              <a:ext uri="{FF2B5EF4-FFF2-40B4-BE49-F238E27FC236}">
                <a16:creationId xmlns:a16="http://schemas.microsoft.com/office/drawing/2014/main" id="{9A63DEB1-70EE-413B-5528-35FF929D8706}"/>
              </a:ext>
            </a:extLst>
          </p:cNvPr>
          <p:cNvPicPr>
            <a:picLocks noChangeAspect="1"/>
          </p:cNvPicPr>
          <p:nvPr>
            <p:custDataLst>
              <p:tags r:id="rId2"/>
            </p:custDataLst>
          </p:nvPr>
        </p:nvPicPr>
        <p:blipFill>
          <a:blip r:embed="rId6"/>
          <a:stretch>
            <a:fillRect/>
          </a:stretch>
        </p:blipFill>
        <p:spPr>
          <a:xfrm>
            <a:off x="202322" y="3596792"/>
            <a:ext cx="2175997" cy="169245"/>
          </a:xfrm>
          <a:prstGeom prst="rect">
            <a:avLst/>
          </a:prstGeom>
        </p:spPr>
      </p:pic>
    </p:spTree>
    <p:extLst>
      <p:ext uri="{BB962C8B-B14F-4D97-AF65-F5344CB8AC3E}">
        <p14:creationId xmlns:p14="http://schemas.microsoft.com/office/powerpoint/2010/main" val="2190245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DAF6-DBE1-7B2E-B47F-808B09D6CD90}"/>
            </a:ext>
          </a:extLst>
        </p:cNvPr>
        <p:cNvGrpSpPr/>
        <p:nvPr/>
      </p:nvGrpSpPr>
      <p:grpSpPr>
        <a:xfrm>
          <a:off x="0" y="0"/>
          <a:ext cx="0" cy="0"/>
          <a:chOff x="0" y="0"/>
          <a:chExt cx="0" cy="0"/>
        </a:xfrm>
      </p:grpSpPr>
      <p:sp>
        <p:nvSpPr>
          <p:cNvPr id="14" name="Google Shape;297;p39">
            <a:extLst>
              <a:ext uri="{FF2B5EF4-FFF2-40B4-BE49-F238E27FC236}">
                <a16:creationId xmlns:a16="http://schemas.microsoft.com/office/drawing/2014/main" id="{6FA27E08-DCF2-6189-69B8-5AF5118B3C29}"/>
              </a:ext>
            </a:extLst>
          </p:cNvPr>
          <p:cNvSpPr/>
          <p:nvPr/>
        </p:nvSpPr>
        <p:spPr>
          <a:xfrm flipH="1">
            <a:off x="67" y="6604831"/>
            <a:ext cx="6096000" cy="253269"/>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defRPr/>
            </a:pPr>
            <a:r>
              <a:rPr lang="en-US" sz="1600" kern="0" dirty="0">
                <a:solidFill>
                  <a:srgbClr val="FFFFFF"/>
                </a:solidFill>
                <a:latin typeface="Montserrat" panose="00000500000000000000" pitchFamily="2" charset="0"/>
                <a:cs typeface="Arial"/>
                <a:sym typeface="Arial"/>
              </a:rPr>
              <a:t>TNT_LAB , NYCU</a:t>
            </a:r>
            <a:endParaRPr sz="1600" kern="0" dirty="0">
              <a:solidFill>
                <a:srgbClr val="FFFFFF"/>
              </a:solidFill>
              <a:latin typeface="Montserrat" panose="00000500000000000000" pitchFamily="2" charset="0"/>
              <a:cs typeface="Arial"/>
              <a:sym typeface="Arial"/>
            </a:endParaRPr>
          </a:p>
        </p:txBody>
      </p:sp>
      <p:sp>
        <p:nvSpPr>
          <p:cNvPr id="2" name="Google Shape;298;p39">
            <a:extLst>
              <a:ext uri="{FF2B5EF4-FFF2-40B4-BE49-F238E27FC236}">
                <a16:creationId xmlns:a16="http://schemas.microsoft.com/office/drawing/2014/main" id="{553AC3B0-491A-0304-E786-38805CDF0F40}"/>
              </a:ext>
            </a:extLst>
          </p:cNvPr>
          <p:cNvSpPr/>
          <p:nvPr/>
        </p:nvSpPr>
        <p:spPr>
          <a:xfrm flipH="1">
            <a:off x="6096000" y="6604831"/>
            <a:ext cx="6096000" cy="253269"/>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defRPr/>
            </a:pPr>
            <a:r>
              <a:rPr lang="en-US" altLang="zh-TW" sz="1600" kern="0" dirty="0">
                <a:solidFill>
                  <a:srgbClr val="FFFFFF"/>
                </a:solidFill>
                <a:latin typeface="Montserrat"/>
                <a:cs typeface="Arial"/>
                <a:sym typeface="Arial"/>
              </a:rPr>
              <a:t>2025/05/21</a:t>
            </a:r>
            <a:r>
              <a:rPr lang="zh-TW" altLang="en-US" sz="1600" kern="0" dirty="0">
                <a:solidFill>
                  <a:srgbClr val="FFFFFF"/>
                </a:solidFill>
                <a:latin typeface="Montserrat"/>
                <a:cs typeface="Arial"/>
                <a:sym typeface="Arial"/>
              </a:rPr>
              <a:t>                                        </a:t>
            </a:r>
            <a:endParaRPr lang="zh-TW" altLang="en-US" sz="1600" kern="0" dirty="0">
              <a:solidFill>
                <a:srgbClr val="FFFFFF"/>
              </a:solidFill>
              <a:latin typeface="Montserrat" panose="00000500000000000000" pitchFamily="2" charset="0"/>
              <a:cs typeface="Arial"/>
              <a:sym typeface="Arial"/>
            </a:endParaRPr>
          </a:p>
        </p:txBody>
      </p:sp>
      <p:sp>
        <p:nvSpPr>
          <p:cNvPr id="12" name="矩形 11">
            <a:extLst>
              <a:ext uri="{FF2B5EF4-FFF2-40B4-BE49-F238E27FC236}">
                <a16:creationId xmlns:a16="http://schemas.microsoft.com/office/drawing/2014/main" id="{70034978-94C4-2C42-5B46-7F75651D1A45}"/>
              </a:ext>
            </a:extLst>
          </p:cNvPr>
          <p:cNvSpPr/>
          <p:nvPr/>
        </p:nvSpPr>
        <p:spPr>
          <a:xfrm>
            <a:off x="1" y="0"/>
            <a:ext cx="12199004" cy="525347"/>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buClr>
                <a:srgbClr val="000000"/>
              </a:buClr>
              <a:defRPr/>
            </a:pPr>
            <a:r>
              <a:rPr lang="en-US" altLang="zh-TW" sz="2667" b="1" kern="0" dirty="0">
                <a:solidFill>
                  <a:srgbClr val="FFFFFF"/>
                </a:solidFill>
                <a:cs typeface="Arial"/>
                <a:sym typeface="Arial"/>
              </a:rPr>
              <a:t>Combine Graph to choose payload </a:t>
            </a:r>
            <a:r>
              <a:rPr lang="en-US" altLang="zh-TW" sz="2667" b="1" kern="0" dirty="0" err="1">
                <a:solidFill>
                  <a:srgbClr val="FFFFFF"/>
                </a:solidFill>
                <a:cs typeface="Arial"/>
                <a:sym typeface="Arial"/>
              </a:rPr>
              <a:t>punc</a:t>
            </a:r>
            <a:r>
              <a:rPr lang="en-US" altLang="zh-TW" sz="2667" b="1" kern="0" dirty="0">
                <a:solidFill>
                  <a:srgbClr val="FFFFFF"/>
                </a:solidFill>
                <a:cs typeface="Arial"/>
                <a:sym typeface="Arial"/>
              </a:rPr>
              <a:t> </a:t>
            </a:r>
            <a:r>
              <a:rPr lang="en-US" altLang="zh-TW" sz="2667" b="1" kern="0" dirty="0" err="1">
                <a:solidFill>
                  <a:srgbClr val="FFFFFF"/>
                </a:solidFill>
                <a:cs typeface="Arial"/>
                <a:sym typeface="Arial"/>
              </a:rPr>
              <a:t>vn</a:t>
            </a:r>
            <a:endParaRPr lang="zh-TW" altLang="en-US" sz="2667" b="1" kern="0" dirty="0">
              <a:solidFill>
                <a:srgbClr val="FFFFFF"/>
              </a:solidFill>
              <a:cs typeface="Arial"/>
              <a:sym typeface="Arial"/>
            </a:endParaRPr>
          </a:p>
        </p:txBody>
      </p:sp>
      <p:grpSp>
        <p:nvGrpSpPr>
          <p:cNvPr id="75" name="群組 74">
            <a:extLst>
              <a:ext uri="{FF2B5EF4-FFF2-40B4-BE49-F238E27FC236}">
                <a16:creationId xmlns:a16="http://schemas.microsoft.com/office/drawing/2014/main" id="{3EB086EF-3E69-176A-0DA1-2E49C471C311}"/>
              </a:ext>
            </a:extLst>
          </p:cNvPr>
          <p:cNvGrpSpPr/>
          <p:nvPr/>
        </p:nvGrpSpPr>
        <p:grpSpPr>
          <a:xfrm>
            <a:off x="352422" y="777142"/>
            <a:ext cx="11699245" cy="2808725"/>
            <a:chOff x="328612" y="675728"/>
            <a:chExt cx="8774434" cy="2106544"/>
          </a:xfrm>
        </p:grpSpPr>
        <p:pic>
          <p:nvPicPr>
            <p:cNvPr id="50" name="圖片 49">
              <a:extLst>
                <a:ext uri="{FF2B5EF4-FFF2-40B4-BE49-F238E27FC236}">
                  <a16:creationId xmlns:a16="http://schemas.microsoft.com/office/drawing/2014/main" id="{5B4BA046-3B2B-A406-6BAC-B6751DBDC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70" y="675728"/>
              <a:ext cx="8696076" cy="2106544"/>
            </a:xfrm>
            <a:prstGeom prst="rect">
              <a:avLst/>
            </a:prstGeom>
          </p:spPr>
        </p:pic>
        <p:sp>
          <p:nvSpPr>
            <p:cNvPr id="53" name="矩形 52">
              <a:extLst>
                <a:ext uri="{FF2B5EF4-FFF2-40B4-BE49-F238E27FC236}">
                  <a16:creationId xmlns:a16="http://schemas.microsoft.com/office/drawing/2014/main" id="{CC68FB06-0B28-791C-71F0-9672B21CC2BB}"/>
                </a:ext>
              </a:extLst>
            </p:cNvPr>
            <p:cNvSpPr/>
            <p:nvPr/>
          </p:nvSpPr>
          <p:spPr>
            <a:xfrm>
              <a:off x="328612" y="821032"/>
              <a:ext cx="4572001" cy="1852783"/>
            </a:xfrm>
            <a:prstGeom prst="rect">
              <a:avLst/>
            </a:prstGeom>
            <a:noFill/>
            <a:ln w="19050" cap="flat" cmpd="sng" algn="ctr">
              <a:solidFill>
                <a:srgbClr val="E9713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sp>
          <p:nvSpPr>
            <p:cNvPr id="54" name="矩形 53">
              <a:extLst>
                <a:ext uri="{FF2B5EF4-FFF2-40B4-BE49-F238E27FC236}">
                  <a16:creationId xmlns:a16="http://schemas.microsoft.com/office/drawing/2014/main" id="{A1CB1BE4-4A93-2219-B6CA-95511C885EE8}"/>
                </a:ext>
              </a:extLst>
            </p:cNvPr>
            <p:cNvSpPr/>
            <p:nvPr/>
          </p:nvSpPr>
          <p:spPr>
            <a:xfrm>
              <a:off x="4978971" y="821032"/>
              <a:ext cx="2032267" cy="1852783"/>
            </a:xfrm>
            <a:prstGeom prst="rect">
              <a:avLst/>
            </a:prstGeom>
            <a:noFill/>
            <a:ln w="19050" cap="flat" cmpd="sng" algn="ctr">
              <a:solidFill>
                <a:srgbClr val="156082">
                  <a:lumMod val="75000"/>
                </a:srgbClr>
              </a:solidFill>
              <a:prstDash val="solid"/>
              <a:miter lim="800000"/>
            </a:ln>
            <a:effectLst/>
          </p:spPr>
          <p:txBody>
            <a:bodyPr rtlCol="0" anchor="ctr"/>
            <a:lstStyle/>
            <a:p>
              <a:pPr algn="ctr" defTabSz="1219170">
                <a:defRPr/>
              </a:pPr>
              <a:endParaRPr lang="zh-TW" altLang="en-US" sz="2400">
                <a:solidFill>
                  <a:prstClr val="white"/>
                </a:solidFill>
                <a:latin typeface="Aptos" panose="02110004020202020204"/>
                <a:ea typeface="新細明體" panose="02020500000000000000" pitchFamily="18" charset="-120"/>
                <a:cs typeface="Arial"/>
                <a:sym typeface="Arial"/>
              </a:endParaRPr>
            </a:p>
          </p:txBody>
        </p:sp>
      </p:grpSp>
      <p:pic>
        <p:nvPicPr>
          <p:cNvPr id="8" name="圖片 7" descr="\documentclass{article}&#10;\usepackage{amsmath, xcolor,bm}&#10;\pagestyle{empty}&#10;\begin{document}&#10;&#10;Find Fourth Punc VN (Done)&#10;&#10;\end{document}" title="IguanaTex Bitmap Display">
            <a:extLst>
              <a:ext uri="{FF2B5EF4-FFF2-40B4-BE49-F238E27FC236}">
                <a16:creationId xmlns:a16="http://schemas.microsoft.com/office/drawing/2014/main" id="{26B094E5-074F-38F8-F6FF-2A5A8C49F07B}"/>
              </a:ext>
            </a:extLst>
          </p:cNvPr>
          <p:cNvPicPr>
            <a:picLocks noChangeAspect="1"/>
          </p:cNvPicPr>
          <p:nvPr>
            <p:custDataLst>
              <p:tags r:id="rId1"/>
            </p:custDataLst>
          </p:nvPr>
        </p:nvPicPr>
        <p:blipFill>
          <a:blip r:embed="rId4"/>
          <a:stretch>
            <a:fillRect/>
          </a:stretch>
        </p:blipFill>
        <p:spPr>
          <a:xfrm>
            <a:off x="202323" y="648384"/>
            <a:ext cx="3066309" cy="237512"/>
          </a:xfrm>
          <a:prstGeom prst="rect">
            <a:avLst/>
          </a:prstGeom>
        </p:spPr>
      </p:pic>
    </p:spTree>
    <p:extLst>
      <p:ext uri="{BB962C8B-B14F-4D97-AF65-F5344CB8AC3E}">
        <p14:creationId xmlns:p14="http://schemas.microsoft.com/office/powerpoint/2010/main" val="4120635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270E87D-1E34-90D2-06D4-6CC3C5CE562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51063B26-38CA-BF25-A02A-CA11107D58EA}"/>
              </a:ext>
            </a:extLst>
          </p:cNvPr>
          <p:cNvSpPr txBox="1"/>
          <p:nvPr/>
        </p:nvSpPr>
        <p:spPr>
          <a:xfrm>
            <a:off x="2999072" y="1659521"/>
            <a:ext cx="839435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0" cap="none" spc="0" normalizeH="0" baseline="0" noProof="0" dirty="0">
                <a:ln>
                  <a:noFill/>
                </a:ln>
                <a:solidFill>
                  <a:srgbClr val="000000"/>
                </a:solidFill>
                <a:effectLst/>
                <a:uLnTx/>
                <a:uFillTx/>
                <a:latin typeface="Montserrat"/>
                <a:ea typeface="新細明體" panose="02020500000000000000" pitchFamily="18" charset="-120"/>
                <a:cs typeface="+mn-cs"/>
                <a:sym typeface="Montserrat"/>
              </a:rPr>
              <a:t>Design of Free-Ride Linear Block Codes: Puncturing Pattern Optimization and Graph Structure</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1" name="Google Shape;186;p30">
            <a:extLst>
              <a:ext uri="{FF2B5EF4-FFF2-40B4-BE49-F238E27FC236}">
                <a16:creationId xmlns:a16="http://schemas.microsoft.com/office/drawing/2014/main" id="{042ABD40-C29A-F9EA-2A5C-4250D930E4C4}"/>
              </a:ext>
            </a:extLst>
          </p:cNvPr>
          <p:cNvSpPr txBox="1">
            <a:spLocks/>
          </p:cNvSpPr>
          <p:nvPr/>
        </p:nvSpPr>
        <p:spPr>
          <a:xfrm>
            <a:off x="3640916" y="3908570"/>
            <a:ext cx="4414893" cy="77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Advisor: Prof. Jiun Hung Yu</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 Prof. </a:t>
            </a:r>
            <a:r>
              <a:rPr kumimoji="0" lang="en-US" altLang="zh-TW" sz="1800" b="0" i="0" u="none" strike="noStrike" kern="0" cap="none" spc="0" normalizeH="0" baseline="0" noProof="0" dirty="0" err="1">
                <a:ln>
                  <a:noFill/>
                </a:ln>
                <a:solidFill>
                  <a:srgbClr val="000000"/>
                </a:solidFill>
                <a:effectLst/>
                <a:uLnTx/>
                <a:uFillTx/>
                <a:latin typeface="Montserrat"/>
                <a:sym typeface="Montserrat"/>
              </a:rPr>
              <a:t>Tofar</a:t>
            </a:r>
            <a:r>
              <a:rPr kumimoji="0" lang="en-US" altLang="zh-TW" sz="1800" b="0" i="0" u="none" strike="noStrike" kern="0" cap="none" spc="0" normalizeH="0" baseline="0" noProof="0" dirty="0">
                <a:ln>
                  <a:noFill/>
                </a:ln>
                <a:solidFill>
                  <a:srgbClr val="000000"/>
                </a:solidFill>
                <a:effectLst/>
                <a:uLnTx/>
                <a:uFillTx/>
                <a:latin typeface="Montserrat"/>
                <a:sym typeface="Montserrat"/>
              </a:rPr>
              <a:t> Chih-Yuan Chang</a:t>
            </a:r>
          </a:p>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endParaRPr kumimoji="0" lang="en-US" sz="1800" b="0" i="0" u="none" strike="noStrike" kern="0" cap="none" spc="0" normalizeH="0" baseline="0" noProof="0" dirty="0">
              <a:ln>
                <a:noFill/>
              </a:ln>
              <a:solidFill>
                <a:srgbClr val="000000"/>
              </a:solidFill>
              <a:effectLst/>
              <a:uLnTx/>
              <a:uFillTx/>
              <a:latin typeface="Montserrat"/>
              <a:sym typeface="Montserrat"/>
            </a:endParaRPr>
          </a:p>
        </p:txBody>
      </p:sp>
      <p:sp>
        <p:nvSpPr>
          <p:cNvPr id="12" name="Google Shape;186;p30">
            <a:extLst>
              <a:ext uri="{FF2B5EF4-FFF2-40B4-BE49-F238E27FC236}">
                <a16:creationId xmlns:a16="http://schemas.microsoft.com/office/drawing/2014/main" id="{25C6917E-D026-65F6-5671-E519DA306CDF}"/>
              </a:ext>
            </a:extLst>
          </p:cNvPr>
          <p:cNvSpPr txBox="1">
            <a:spLocks/>
          </p:cNvSpPr>
          <p:nvPr/>
        </p:nvSpPr>
        <p:spPr>
          <a:xfrm>
            <a:off x="4938699" y="3429000"/>
            <a:ext cx="1507389" cy="47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4A8CFF"/>
              </a:buClr>
              <a:buSzPts val="2800"/>
              <a:buFont typeface="Montserrat"/>
              <a:buNone/>
              <a:tabLst/>
              <a:defRPr/>
            </a:pPr>
            <a:r>
              <a:rPr kumimoji="0" lang="en-US" sz="1800" b="0" i="0" u="none" strike="noStrike" kern="0" cap="none" spc="0" normalizeH="0" baseline="0" noProof="0" dirty="0">
                <a:ln>
                  <a:noFill/>
                </a:ln>
                <a:solidFill>
                  <a:srgbClr val="000000"/>
                </a:solidFill>
                <a:effectLst/>
                <a:uLnTx/>
                <a:uFillTx/>
                <a:latin typeface="Montserrat"/>
                <a:sym typeface="Montserrat"/>
              </a:rPr>
              <a:t>GiGi Chou</a:t>
            </a:r>
          </a:p>
        </p:txBody>
      </p:sp>
      <p:sp>
        <p:nvSpPr>
          <p:cNvPr id="13" name="文字方塊 12">
            <a:extLst>
              <a:ext uri="{FF2B5EF4-FFF2-40B4-BE49-F238E27FC236}">
                <a16:creationId xmlns:a16="http://schemas.microsoft.com/office/drawing/2014/main" id="{93E0177A-4B5F-72E4-EF4D-07152101B722}"/>
              </a:ext>
            </a:extLst>
          </p:cNvPr>
          <p:cNvSpPr txBox="1"/>
          <p:nvPr/>
        </p:nvSpPr>
        <p:spPr>
          <a:xfrm>
            <a:off x="3394464" y="4673449"/>
            <a:ext cx="647191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0" i="0" u="none" strike="noStrike" kern="0" cap="none" spc="0" normalizeH="0" baseline="0" noProof="0" dirty="0">
                <a:ln>
                  <a:noFill/>
                </a:ln>
                <a:solidFill>
                  <a:srgbClr val="000000"/>
                </a:solidFill>
                <a:effectLst/>
                <a:uLnTx/>
                <a:uFillTx/>
                <a:latin typeface="Montserrat"/>
                <a:ea typeface="新細明體" panose="02020500000000000000" pitchFamily="18" charset="-120"/>
                <a:cs typeface="Arial"/>
                <a:sym typeface="Montserrat"/>
              </a:rPr>
              <a:t>Transmission and Networking Technologies Laboratory,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0" i="0" u="none" strike="noStrike" kern="0" cap="none" spc="0" normalizeH="0" baseline="0" noProof="0" dirty="0">
                <a:ln>
                  <a:noFill/>
                </a:ln>
                <a:solidFill>
                  <a:srgbClr val="000000"/>
                </a:solidFill>
                <a:effectLst/>
                <a:uLnTx/>
                <a:uFillTx/>
                <a:latin typeface="Montserrat"/>
                <a:ea typeface="新細明體" panose="02020500000000000000" pitchFamily="18" charset="-120"/>
                <a:cs typeface="Arial"/>
                <a:sym typeface="Montserrat"/>
              </a:rPr>
              <a:t>Institute of Communications Engineering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0" i="0" u="none" strike="noStrike" kern="0" cap="none" spc="0" normalizeH="0" baseline="0" noProof="0" dirty="0">
                <a:ln>
                  <a:noFill/>
                </a:ln>
                <a:solidFill>
                  <a:srgbClr val="000000"/>
                </a:solidFill>
                <a:effectLst/>
                <a:uLnTx/>
                <a:uFillTx/>
                <a:latin typeface="Montserrat"/>
                <a:ea typeface="新細明體" panose="02020500000000000000" pitchFamily="18" charset="-120"/>
                <a:cs typeface="Arial"/>
                <a:sym typeface="Montserrat"/>
              </a:rPr>
              <a:t>National Chiao Tung University, Hsinchu, Taiwan</a:t>
            </a:r>
          </a:p>
        </p:txBody>
      </p:sp>
      <p:cxnSp>
        <p:nvCxnSpPr>
          <p:cNvPr id="14" name="直線接點 13">
            <a:extLst>
              <a:ext uri="{FF2B5EF4-FFF2-40B4-BE49-F238E27FC236}">
                <a16:creationId xmlns:a16="http://schemas.microsoft.com/office/drawing/2014/main" id="{C7B9BA59-B067-0E81-E75C-5E813ACADEC7}"/>
              </a:ext>
            </a:extLst>
          </p:cNvPr>
          <p:cNvCxnSpPr>
            <a:cxnSpLocks/>
          </p:cNvCxnSpPr>
          <p:nvPr/>
        </p:nvCxnSpPr>
        <p:spPr>
          <a:xfrm>
            <a:off x="3394464" y="5504446"/>
            <a:ext cx="5641443" cy="0"/>
          </a:xfrm>
          <a:prstGeom prst="line">
            <a:avLst/>
          </a:prstGeom>
          <a:noFill/>
          <a:ln w="19050" cap="flat" cmpd="sng" algn="ctr">
            <a:solidFill>
              <a:srgbClr val="4A8CFF">
                <a:lumMod val="40000"/>
                <a:lumOff val="60000"/>
              </a:srgbClr>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90094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F227F5E-A8EA-3D7B-5C46-4902A307DC3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E4ED9DC-CD1A-E527-7000-4966501655FF}"/>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94FDFAD0-5980-E2AA-7327-7A11E3831B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1616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079D5AF-E380-8C44-95BE-51B0303EE76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38A23C25-405D-BCCE-8BCE-5C2268B63A51}"/>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Introduction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title="IguanaTex Bitmap Display">
            <a:extLst>
              <a:ext uri="{FF2B5EF4-FFF2-40B4-BE49-F238E27FC236}">
                <a16:creationId xmlns:a16="http://schemas.microsoft.com/office/drawing/2014/main" id="{7D813E82-43EC-DE18-D29D-F295BA4B84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9838" y="1241174"/>
            <a:ext cx="8486355" cy="4764155"/>
          </a:xfrm>
          <a:prstGeom prst="rect">
            <a:avLst/>
          </a:prstGeom>
        </p:spPr>
      </p:pic>
    </p:spTree>
    <p:extLst>
      <p:ext uri="{BB962C8B-B14F-4D97-AF65-F5344CB8AC3E}">
        <p14:creationId xmlns:p14="http://schemas.microsoft.com/office/powerpoint/2010/main" val="288350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2EE6647-A760-59BD-E3CE-BE22494D88B1}"/>
              </a:ext>
            </a:extLst>
          </p:cNvPr>
          <p:cNvSpPr>
            <a:spLocks noGrp="1"/>
          </p:cNvSpPr>
          <p:nvPr>
            <p:ph type="sldNum" sz="quarter" idx="10"/>
          </p:nvPr>
        </p:nvSpPr>
        <p:spPr/>
        <p:txBody>
          <a:bodyPr/>
          <a:lstStyle/>
          <a:p>
            <a:fld id="{280088F6-7C6C-4B38-8F53-C0D87CD1D86B}" type="slidenum">
              <a:rPr lang="zh-TW" altLang="en-US" smtClean="0"/>
              <a:pPr/>
              <a:t>3</a:t>
            </a:fld>
            <a:endParaRPr lang="zh-TW" altLang="en-US" dirty="0"/>
          </a:p>
        </p:txBody>
      </p:sp>
      <p:pic>
        <p:nvPicPr>
          <p:cNvPr id="4" name="圖片 3">
            <a:extLst>
              <a:ext uri="{FF2B5EF4-FFF2-40B4-BE49-F238E27FC236}">
                <a16:creationId xmlns:a16="http://schemas.microsoft.com/office/drawing/2014/main" id="{6058B1B1-8B60-D8CF-3356-A4B5160FB4B4}"/>
              </a:ext>
            </a:extLst>
          </p:cNvPr>
          <p:cNvPicPr>
            <a:picLocks noChangeAspect="1"/>
          </p:cNvPicPr>
          <p:nvPr/>
        </p:nvPicPr>
        <p:blipFill>
          <a:blip r:embed="rId3"/>
          <a:stretch>
            <a:fillRect/>
          </a:stretch>
        </p:blipFill>
        <p:spPr>
          <a:xfrm>
            <a:off x="975598" y="1099812"/>
            <a:ext cx="10240804" cy="4658375"/>
          </a:xfrm>
          <a:prstGeom prst="rect">
            <a:avLst/>
          </a:prstGeom>
        </p:spPr>
      </p:pic>
      <p:pic>
        <p:nvPicPr>
          <p:cNvPr id="5" name="圖片 4" descr="\documentclass{article}&#10;\usepackage{amsmath, xcolor,bm}&#10;\pagestyle{empty}&#10;\begin{document}&#10;&#10;\noindent Training with EncodeCodeWord to achieve the same effect with fewer iterations.&#10;&#10;\end{document}" title="IguanaTex Bitmap Display">
            <a:extLst>
              <a:ext uri="{FF2B5EF4-FFF2-40B4-BE49-F238E27FC236}">
                <a16:creationId xmlns:a16="http://schemas.microsoft.com/office/drawing/2014/main" id="{D2CE6CBA-207B-1A11-C0A4-BC41E56A61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431846" y="5654644"/>
            <a:ext cx="7828113" cy="207086"/>
          </a:xfrm>
          <a:prstGeom prst="rect">
            <a:avLst/>
          </a:prstGeom>
        </p:spPr>
      </p:pic>
      <p:sp>
        <p:nvSpPr>
          <p:cNvPr id="8" name="文字方塊 7">
            <a:extLst>
              <a:ext uri="{FF2B5EF4-FFF2-40B4-BE49-F238E27FC236}">
                <a16:creationId xmlns:a16="http://schemas.microsoft.com/office/drawing/2014/main" id="{16D7A7F8-F81D-C8D1-399F-A4CDD638BCB5}"/>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NNBP</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BCH63_45 with </a:t>
            </a:r>
            <a:r>
              <a:rPr lang="en-US" altLang="zh-TW" sz="3200" b="1" dirty="0" err="1">
                <a:solidFill>
                  <a:schemeClr val="bg1"/>
                </a:solidFill>
                <a:latin typeface="Times New Roman" panose="02020603050405020304" pitchFamily="18" charset="0"/>
                <a:cs typeface="Times New Roman" panose="02020603050405020304" pitchFamily="18" charset="0"/>
              </a:rPr>
              <a:t>EncodeCodeWord</a:t>
            </a:r>
            <a:endParaRPr lang="en-US" altLang="zh-TW"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33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02C8-BB80-75D1-2171-0404A81362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85A305-B338-4310-DF9E-1BF9564F5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6E7FB58E-911B-FDE8-4192-55430B121C5A}"/>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400113CD-B399-0223-D430-8E1B6E004B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60102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DE67B3-18BD-D800-35F8-7556CB68C6E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987F518-99B0-2BE9-8AA7-7128ABD8DCFE}"/>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Concept</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5" name="圖片 14" descr="\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title="IguanaTex Bitmap Display">
            <a:extLst>
              <a:ext uri="{FF2B5EF4-FFF2-40B4-BE49-F238E27FC236}">
                <a16:creationId xmlns:a16="http://schemas.microsoft.com/office/drawing/2014/main" id="{66655D4A-F112-1093-F98B-008C8700C5E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1" y="1407429"/>
            <a:ext cx="8491008" cy="2605685"/>
          </a:xfrm>
          <a:prstGeom prst="rect">
            <a:avLst/>
          </a:prstGeom>
        </p:spPr>
      </p:pic>
    </p:spTree>
    <p:extLst>
      <p:ext uri="{BB962C8B-B14F-4D97-AF65-F5344CB8AC3E}">
        <p14:creationId xmlns:p14="http://schemas.microsoft.com/office/powerpoint/2010/main" val="1245451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87DC-2C5B-BB28-7907-5256D7C15898}"/>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BE3F91-8839-D96E-509F-47CDD1C5A94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E79DA9F7-F697-3D4F-CC7E-A5F2A9C0A6D5}"/>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Encoding</a:t>
            </a:r>
            <a:r>
              <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Concept </a:t>
            </a:r>
            <a:r>
              <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pic>
        <p:nvPicPr>
          <p:cNvPr id="12" name="圖片 11" descr="\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title="IguanaTex Bitmap Display">
            <a:extLst>
              <a:ext uri="{FF2B5EF4-FFF2-40B4-BE49-F238E27FC236}">
                <a16:creationId xmlns:a16="http://schemas.microsoft.com/office/drawing/2014/main" id="{82976ED3-2ED9-A861-1135-83C943D6CC1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7800109" y="1169558"/>
            <a:ext cx="4012798" cy="2074972"/>
          </a:xfrm>
          <a:prstGeom prst="rect">
            <a:avLst/>
          </a:prstGeom>
        </p:spPr>
      </p:pic>
      <p:pic>
        <p:nvPicPr>
          <p:cNvPr id="10" name="圖片 9">
            <a:extLst>
              <a:ext uri="{FF2B5EF4-FFF2-40B4-BE49-F238E27FC236}">
                <a16:creationId xmlns:a16="http://schemas.microsoft.com/office/drawing/2014/main" id="{8C9D7967-A87B-EDF0-E7B6-1E76A12EFAF2}"/>
              </a:ext>
            </a:extLst>
          </p:cNvPr>
          <p:cNvPicPr>
            <a:picLocks noChangeAspect="1"/>
          </p:cNvPicPr>
          <p:nvPr/>
        </p:nvPicPr>
        <p:blipFill>
          <a:blip r:embed="rId9"/>
          <a:stretch>
            <a:fillRect/>
          </a:stretch>
        </p:blipFill>
        <p:spPr>
          <a:xfrm>
            <a:off x="2525659" y="3577076"/>
            <a:ext cx="7140682" cy="2509728"/>
          </a:xfrm>
          <a:prstGeom prst="rect">
            <a:avLst/>
          </a:prstGeom>
        </p:spPr>
      </p:pic>
      <p:grpSp>
        <p:nvGrpSpPr>
          <p:cNvPr id="24" name="群組 23">
            <a:extLst>
              <a:ext uri="{FF2B5EF4-FFF2-40B4-BE49-F238E27FC236}">
                <a16:creationId xmlns:a16="http://schemas.microsoft.com/office/drawing/2014/main" id="{58EC4B10-B5A4-977D-2B9A-96AB63911085}"/>
              </a:ext>
            </a:extLst>
          </p:cNvPr>
          <p:cNvGrpSpPr/>
          <p:nvPr/>
        </p:nvGrpSpPr>
        <p:grpSpPr>
          <a:xfrm>
            <a:off x="833500" y="1325287"/>
            <a:ext cx="6335009" cy="1994521"/>
            <a:chOff x="901233" y="1434479"/>
            <a:chExt cx="6335009" cy="1994521"/>
          </a:xfrm>
        </p:grpSpPr>
        <p:grpSp>
          <p:nvGrpSpPr>
            <p:cNvPr id="23" name="群組 22">
              <a:extLst>
                <a:ext uri="{FF2B5EF4-FFF2-40B4-BE49-F238E27FC236}">
                  <a16:creationId xmlns:a16="http://schemas.microsoft.com/office/drawing/2014/main" id="{CABF909C-DBF9-FC74-A01F-46E0D1B1C979}"/>
                </a:ext>
              </a:extLst>
            </p:cNvPr>
            <p:cNvGrpSpPr/>
            <p:nvPr>
              <p:custDataLst>
                <p:tags r:id="rId3"/>
              </p:custDataLst>
            </p:nvPr>
          </p:nvGrpSpPr>
          <p:grpSpPr>
            <a:xfrm>
              <a:off x="901233" y="1434479"/>
              <a:ext cx="6335009" cy="1994521"/>
              <a:chOff x="901233" y="1434479"/>
              <a:chExt cx="6335009" cy="1994521"/>
            </a:xfrm>
          </p:grpSpPr>
          <p:pic>
            <p:nvPicPr>
              <p:cNvPr id="5" name="圖片 4">
                <a:extLst>
                  <a:ext uri="{FF2B5EF4-FFF2-40B4-BE49-F238E27FC236}">
                    <a16:creationId xmlns:a16="http://schemas.microsoft.com/office/drawing/2014/main" id="{0E62C4BF-79AA-07BF-C1D0-20AC63755FDA}"/>
                  </a:ext>
                </a:extLst>
              </p:cNvPr>
              <p:cNvPicPr>
                <a:picLocks noChangeAspect="1"/>
              </p:cNvPicPr>
              <p:nvPr/>
            </p:nvPicPr>
            <p:blipFill>
              <a:blip r:embed="rId10"/>
              <a:stretch>
                <a:fillRect/>
              </a:stretch>
            </p:blipFill>
            <p:spPr>
              <a:xfrm>
                <a:off x="901233" y="1434479"/>
                <a:ext cx="6335009" cy="1695687"/>
              </a:xfrm>
              <a:prstGeom prst="rect">
                <a:avLst/>
              </a:prstGeom>
            </p:spPr>
          </p:pic>
          <p:pic>
            <p:nvPicPr>
              <p:cNvPr id="22" name="圖片 21" descr="\documentclass{article}&#10;\usepackage{amsmath, xcolor}&#10;\pagestyle{empty}&#10;\begin{document}&#10;&#10;Encoding Scheme&#10;&#10;&#10;\end{document}" title="IguanaTex Bitmap Display">
                <a:extLst>
                  <a:ext uri="{FF2B5EF4-FFF2-40B4-BE49-F238E27FC236}">
                    <a16:creationId xmlns:a16="http://schemas.microsoft.com/office/drawing/2014/main" id="{C21A5B8D-A323-B7B8-481D-5EB5BD1DD970}"/>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3032625" y="3221914"/>
                <a:ext cx="1734857" cy="207086"/>
              </a:xfrm>
              <a:prstGeom prst="rect">
                <a:avLst/>
              </a:prstGeom>
            </p:spPr>
          </p:pic>
        </p:grpSp>
        <p:sp>
          <p:nvSpPr>
            <p:cNvPr id="4" name="矩形 3">
              <a:extLst>
                <a:ext uri="{FF2B5EF4-FFF2-40B4-BE49-F238E27FC236}">
                  <a16:creationId xmlns:a16="http://schemas.microsoft.com/office/drawing/2014/main" id="{96E1CBF7-6BD0-9B38-19DF-DC9633F38592}"/>
                </a:ext>
              </a:extLst>
            </p:cNvPr>
            <p:cNvSpPr/>
            <p:nvPr/>
          </p:nvSpPr>
          <p:spPr>
            <a:xfrm>
              <a:off x="3419178" y="1714500"/>
              <a:ext cx="1745488" cy="5349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9" name="圖片 8" descr="\documentclass{article}&#10;\usepackage{amsmath, xcolor,bm}&#10;\pagestyle{empty}&#10;\begin{document}&#10;&#10;AWGN Channel&#10;&#10;\end{document}" title="IguanaTex Bitmap Display">
              <a:extLst>
                <a:ext uri="{FF2B5EF4-FFF2-40B4-BE49-F238E27FC236}">
                  <a16:creationId xmlns:a16="http://schemas.microsoft.com/office/drawing/2014/main" id="{A7DC9BEC-0D93-B8D1-6D39-C049C3DF765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576950" y="1906990"/>
              <a:ext cx="1429943" cy="149943"/>
            </a:xfrm>
            <a:prstGeom prst="rect">
              <a:avLst/>
            </a:prstGeom>
          </p:spPr>
        </p:pic>
      </p:grpSp>
      <p:pic>
        <p:nvPicPr>
          <p:cNvPr id="27" name="圖片 26" descr="\documentclass{article}&#10;\usepackage{amsmath, xcolor}&#10;\pagestyle{empty}&#10;\begin{document}&#10;&#10;Encoding Algorithm&#10;&#10;&#10;\end{document}" title="IguanaTex Bitmap Display">
            <a:extLst>
              <a:ext uri="{FF2B5EF4-FFF2-40B4-BE49-F238E27FC236}">
                <a16:creationId xmlns:a16="http://schemas.microsoft.com/office/drawing/2014/main" id="{12203FA5-777B-0A5A-E2F0-31A3C61EF25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096933" y="6032010"/>
            <a:ext cx="2016000" cy="209829"/>
          </a:xfrm>
          <a:prstGeom prst="rect">
            <a:avLst/>
          </a:prstGeom>
        </p:spPr>
      </p:pic>
    </p:spTree>
    <p:extLst>
      <p:ext uri="{BB962C8B-B14F-4D97-AF65-F5344CB8AC3E}">
        <p14:creationId xmlns:p14="http://schemas.microsoft.com/office/powerpoint/2010/main" val="275229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DB6D-1849-1B79-A7B6-A2FB8862039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C7F8104-559D-1DE1-6679-F538F98866F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A0406ED-245A-F828-D037-234C02F3F319}"/>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Hard Decoding</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43" name="群組 42">
            <a:extLst>
              <a:ext uri="{FF2B5EF4-FFF2-40B4-BE49-F238E27FC236}">
                <a16:creationId xmlns:a16="http://schemas.microsoft.com/office/drawing/2014/main" id="{6A2B2521-4EB2-6673-9DD1-370117D0E0BB}"/>
              </a:ext>
            </a:extLst>
          </p:cNvPr>
          <p:cNvGrpSpPr/>
          <p:nvPr/>
        </p:nvGrpSpPr>
        <p:grpSpPr>
          <a:xfrm>
            <a:off x="2553497" y="2018661"/>
            <a:ext cx="7572159" cy="3125899"/>
            <a:chOff x="2553497" y="2018661"/>
            <a:chExt cx="7572159" cy="3125899"/>
          </a:xfrm>
        </p:grpSpPr>
        <p:pic>
          <p:nvPicPr>
            <p:cNvPr id="8" name="圖片 7">
              <a:extLst>
                <a:ext uri="{FF2B5EF4-FFF2-40B4-BE49-F238E27FC236}">
                  <a16:creationId xmlns:a16="http://schemas.microsoft.com/office/drawing/2014/main" id="{D68D0C43-D7EA-9ACA-4113-3B49BB54C17C}"/>
                </a:ext>
              </a:extLst>
            </p:cNvPr>
            <p:cNvPicPr>
              <a:picLocks noChangeAspect="1"/>
            </p:cNvPicPr>
            <p:nvPr/>
          </p:nvPicPr>
          <p:blipFill>
            <a:blip r:embed="rId7"/>
            <a:stretch>
              <a:fillRect/>
            </a:stretch>
          </p:blipFill>
          <p:spPr>
            <a:xfrm>
              <a:off x="2553497" y="2018661"/>
              <a:ext cx="7085006" cy="2820677"/>
            </a:xfrm>
            <a:prstGeom prst="rect">
              <a:avLst/>
            </a:prstGeom>
          </p:spPr>
        </p:pic>
        <p:pic>
          <p:nvPicPr>
            <p:cNvPr id="6" name="圖片 5" descr="\documentclass{article}&#10;\usepackage{amsmath, xcolor}&#10;\pagestyle{empty}&#10;\begin{document}&#10;&#10;Hard Decoding Algorithm&#10;&#10;&#10;\end{document}" title="IguanaTex Bitmap Display">
              <a:extLst>
                <a:ext uri="{FF2B5EF4-FFF2-40B4-BE49-F238E27FC236}">
                  <a16:creationId xmlns:a16="http://schemas.microsoft.com/office/drawing/2014/main" id="{F378E0A8-87AF-155B-7B66-C0BCFEB0256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803428" y="4934731"/>
              <a:ext cx="2585143" cy="209829"/>
            </a:xfrm>
            <a:prstGeom prst="rect">
              <a:avLst/>
            </a:prstGeom>
          </p:spPr>
        </p:pic>
        <p:sp>
          <p:nvSpPr>
            <p:cNvPr id="7" name="矩形 6">
              <a:extLst>
                <a:ext uri="{FF2B5EF4-FFF2-40B4-BE49-F238E27FC236}">
                  <a16:creationId xmlns:a16="http://schemas.microsoft.com/office/drawing/2014/main" id="{91990DAC-73A4-943E-0AB1-80934E907B88}"/>
                </a:ext>
              </a:extLst>
            </p:cNvPr>
            <p:cNvSpPr/>
            <p:nvPr/>
          </p:nvSpPr>
          <p:spPr>
            <a:xfrm>
              <a:off x="2762250" y="2836333"/>
              <a:ext cx="4984750" cy="770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6" name="圖片 25" descr="\documentclass{article}&#10;\usepackage{amsmath, xcolor,bm}&#10;\pagestyle{empty}&#10;\begin{document}&#10;&#10;\textcolor{red}{Try all extra codeword}&#10;&#10;\end{document}" title="IguanaTex Bitmap Display">
              <a:extLst>
                <a:ext uri="{FF2B5EF4-FFF2-40B4-BE49-F238E27FC236}">
                  <a16:creationId xmlns:a16="http://schemas.microsoft.com/office/drawing/2014/main" id="{252F6BC0-771A-D9A5-5E8B-F4B23FF2F9A4}"/>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953923" y="3142090"/>
              <a:ext cx="1757866" cy="158934"/>
            </a:xfrm>
            <a:prstGeom prst="rect">
              <a:avLst/>
            </a:prstGeom>
          </p:spPr>
        </p:pic>
        <p:sp>
          <p:nvSpPr>
            <p:cNvPr id="13" name="矩形 12">
              <a:extLst>
                <a:ext uri="{FF2B5EF4-FFF2-40B4-BE49-F238E27FC236}">
                  <a16:creationId xmlns:a16="http://schemas.microsoft.com/office/drawing/2014/main" id="{A79D87F2-D627-2C0E-8A05-B9750E638EAF}"/>
                </a:ext>
              </a:extLst>
            </p:cNvPr>
            <p:cNvSpPr/>
            <p:nvPr/>
          </p:nvSpPr>
          <p:spPr>
            <a:xfrm>
              <a:off x="2762250" y="3691610"/>
              <a:ext cx="4984750" cy="285607"/>
            </a:xfrm>
            <a:prstGeom prst="rect">
              <a:avLst/>
            </a:prstGeom>
            <a:noFill/>
            <a:ln w="12700">
              <a:solidFill>
                <a:srgbClr val="8F4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8" name="圖片 27" descr="\documentclass{article}&#10;\usepackage[dvipsnames]{xcolor}&#10;\pagestyle{empty}&#10;\begin{document}&#10;&#10;\textcolor{Brown}{Find min hamming distance}&#10;&#10;\end{document}" title="IguanaTex Bitmap Display">
              <a:extLst>
                <a:ext uri="{FF2B5EF4-FFF2-40B4-BE49-F238E27FC236}">
                  <a16:creationId xmlns:a16="http://schemas.microsoft.com/office/drawing/2014/main" id="{5207BDA4-340A-8A90-969C-CBAAE83DC487}"/>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953923" y="3790280"/>
              <a:ext cx="2171733" cy="158934"/>
            </a:xfrm>
            <a:prstGeom prst="rect">
              <a:avLst/>
            </a:prstGeom>
          </p:spPr>
        </p:pic>
        <p:sp>
          <p:nvSpPr>
            <p:cNvPr id="21" name="矩形 20">
              <a:extLst>
                <a:ext uri="{FF2B5EF4-FFF2-40B4-BE49-F238E27FC236}">
                  <a16:creationId xmlns:a16="http://schemas.microsoft.com/office/drawing/2014/main" id="{E3995E08-A296-AEA7-749B-9F882F83AADA}"/>
                </a:ext>
              </a:extLst>
            </p:cNvPr>
            <p:cNvSpPr/>
            <p:nvPr/>
          </p:nvSpPr>
          <p:spPr>
            <a:xfrm>
              <a:off x="2762250" y="3996267"/>
              <a:ext cx="4984750" cy="493182"/>
            </a:xfrm>
            <a:prstGeom prst="rect">
              <a:avLst/>
            </a:prstGeom>
            <a:noFill/>
            <a:ln w="12700">
              <a:solidFill>
                <a:srgbClr val="1B0D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42" name="圖片 41" descr="\documentclass{article}&#10;\usepackage[dvipsnames]{xcolor}&#10;\pagestyle{empty}&#10;\begin{document}&#10;&#10;\textcolor{BlueViolet}{Remove extra interference}&#10;&#10;\end{document}" title="IguanaTex Bitmap Display">
              <a:extLst>
                <a:ext uri="{FF2B5EF4-FFF2-40B4-BE49-F238E27FC236}">
                  <a16:creationId xmlns:a16="http://schemas.microsoft.com/office/drawing/2014/main" id="{3670EC74-0C31-DC2F-A978-60D1FBD8280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953922" y="4163391"/>
              <a:ext cx="2011733" cy="129067"/>
            </a:xfrm>
            <a:prstGeom prst="rect">
              <a:avLst/>
            </a:prstGeom>
          </p:spPr>
        </p:pic>
      </p:grpSp>
    </p:spTree>
    <p:extLst>
      <p:ext uri="{BB962C8B-B14F-4D97-AF65-F5344CB8AC3E}">
        <p14:creationId xmlns:p14="http://schemas.microsoft.com/office/powerpoint/2010/main" val="223025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831-1E8A-E76C-9E04-ED5A3C986D1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876CAE1-8219-DE26-6138-6786CDAD5DB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EFA6A3A-3BC7-4617-5C5A-BC08439C870B}"/>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Soft Decoding</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84" name="圖片 83" descr="\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title="IguanaTex Bitmap Display">
            <a:extLst>
              <a:ext uri="{FF2B5EF4-FFF2-40B4-BE49-F238E27FC236}">
                <a16:creationId xmlns:a16="http://schemas.microsoft.com/office/drawing/2014/main" id="{C46CADE3-EC49-80ED-0976-118472F8150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1269" y="1193683"/>
            <a:ext cx="7825371" cy="4095084"/>
          </a:xfrm>
          <a:prstGeom prst="rect">
            <a:avLst/>
          </a:prstGeom>
        </p:spPr>
      </p:pic>
    </p:spTree>
    <p:extLst>
      <p:ext uri="{BB962C8B-B14F-4D97-AF65-F5344CB8AC3E}">
        <p14:creationId xmlns:p14="http://schemas.microsoft.com/office/powerpoint/2010/main" val="3493674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26F3D9-5722-9BA3-417F-7F56001887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pic>
        <p:nvPicPr>
          <p:cNvPr id="76" name="圖片 75">
            <a:extLst>
              <a:ext uri="{FF2B5EF4-FFF2-40B4-BE49-F238E27FC236}">
                <a16:creationId xmlns:a16="http://schemas.microsoft.com/office/drawing/2014/main" id="{6DCB687B-EEC8-C4D4-790B-38C27021B134}"/>
              </a:ext>
            </a:extLst>
          </p:cNvPr>
          <p:cNvPicPr>
            <a:picLocks noChangeAspect="1"/>
          </p:cNvPicPr>
          <p:nvPr/>
        </p:nvPicPr>
        <p:blipFill>
          <a:blip r:embed="rId4"/>
          <a:stretch>
            <a:fillRect/>
          </a:stretch>
        </p:blipFill>
        <p:spPr>
          <a:xfrm>
            <a:off x="2594746" y="1965348"/>
            <a:ext cx="7002508" cy="3400980"/>
          </a:xfrm>
          <a:prstGeom prst="rect">
            <a:avLst/>
          </a:prstGeom>
        </p:spPr>
      </p:pic>
      <p:pic>
        <p:nvPicPr>
          <p:cNvPr id="9" name="圖片 8" descr="\documentclass{article}&#10;\usepackage{amsmath, xcolor}&#10;\pagestyle{empty}&#10;\begin{document}&#10;&#10;Soft Decoding Algorithm&#10;&#10;&#10;\end{document}" title="IguanaTex Bitmap Display">
            <a:extLst>
              <a:ext uri="{FF2B5EF4-FFF2-40B4-BE49-F238E27FC236}">
                <a16:creationId xmlns:a16="http://schemas.microsoft.com/office/drawing/2014/main" id="{F0A7ABFC-7705-DA54-121B-0006C9B28FA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856914" y="5366328"/>
            <a:ext cx="2478172" cy="209829"/>
          </a:xfrm>
          <a:prstGeom prst="rect">
            <a:avLst/>
          </a:prstGeom>
        </p:spPr>
      </p:pic>
      <p:sp>
        <p:nvSpPr>
          <p:cNvPr id="12" name="文字方塊 11">
            <a:extLst>
              <a:ext uri="{FF2B5EF4-FFF2-40B4-BE49-F238E27FC236}">
                <a16:creationId xmlns:a16="http://schemas.microsoft.com/office/drawing/2014/main" id="{F1CD0EF8-9600-A730-E60F-F854361DAC57}"/>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Soft Decoding</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974785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8DE5DC-D197-D0BA-B095-E87B270424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791988A5-1C47-D0EF-2200-6DE2CFA12BCF}"/>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Code Information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491B3F49-693C-6A28-1197-92989944DB75}"/>
              </a:ext>
            </a:extLst>
          </p:cNvPr>
          <p:cNvGraphicFramePr>
            <a:graphicFrameLocks noGrp="1"/>
          </p:cNvGraphicFramePr>
          <p:nvPr/>
        </p:nvGraphicFramePr>
        <p:xfrm>
          <a:off x="585354" y="2239702"/>
          <a:ext cx="11021292" cy="1483360"/>
        </p:xfrm>
        <a:graphic>
          <a:graphicData uri="http://schemas.openxmlformats.org/drawingml/2006/table">
            <a:tbl>
              <a:tblPr firstRow="1" bandRow="1">
                <a:tableStyleId>{5C22544A-7EE6-4342-B048-85BDC9FD1C3A}</a:tableStyleId>
              </a:tblPr>
              <a:tblGrid>
                <a:gridCol w="1323110">
                  <a:extLst>
                    <a:ext uri="{9D8B030D-6E8A-4147-A177-3AD203B41FA5}">
                      <a16:colId xmlns:a16="http://schemas.microsoft.com/office/drawing/2014/main" val="2717752112"/>
                    </a:ext>
                  </a:extLst>
                </a:gridCol>
                <a:gridCol w="1754578">
                  <a:extLst>
                    <a:ext uri="{9D8B030D-6E8A-4147-A177-3AD203B41FA5}">
                      <a16:colId xmlns:a16="http://schemas.microsoft.com/office/drawing/2014/main" val="3360834539"/>
                    </a:ext>
                  </a:extLst>
                </a:gridCol>
                <a:gridCol w="1746004">
                  <a:extLst>
                    <a:ext uri="{9D8B030D-6E8A-4147-A177-3AD203B41FA5}">
                      <a16:colId xmlns:a16="http://schemas.microsoft.com/office/drawing/2014/main" val="2330468792"/>
                    </a:ext>
                  </a:extLst>
                </a:gridCol>
                <a:gridCol w="1331684">
                  <a:extLst>
                    <a:ext uri="{9D8B030D-6E8A-4147-A177-3AD203B41FA5}">
                      <a16:colId xmlns:a16="http://schemas.microsoft.com/office/drawing/2014/main" val="3022804255"/>
                    </a:ext>
                  </a:extLst>
                </a:gridCol>
                <a:gridCol w="1538844">
                  <a:extLst>
                    <a:ext uri="{9D8B030D-6E8A-4147-A177-3AD203B41FA5}">
                      <a16:colId xmlns:a16="http://schemas.microsoft.com/office/drawing/2014/main" val="2672706394"/>
                    </a:ext>
                  </a:extLst>
                </a:gridCol>
                <a:gridCol w="1538844">
                  <a:extLst>
                    <a:ext uri="{9D8B030D-6E8A-4147-A177-3AD203B41FA5}">
                      <a16:colId xmlns:a16="http://schemas.microsoft.com/office/drawing/2014/main" val="3024104555"/>
                    </a:ext>
                  </a:extLst>
                </a:gridCol>
                <a:gridCol w="1788228">
                  <a:extLst>
                    <a:ext uri="{9D8B030D-6E8A-4147-A177-3AD203B41FA5}">
                      <a16:colId xmlns:a16="http://schemas.microsoft.com/office/drawing/2014/main" val="825172517"/>
                    </a:ext>
                  </a:extLst>
                </a:gridCol>
              </a:tblGrid>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Codeword Length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 Information Length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Code Rate </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Col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Max Row Degree </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Girth</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869100713"/>
                  </a:ext>
                </a:extLst>
              </a:tr>
              <a:tr h="370840">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PEG-P1</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1008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504</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3</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dirty="0">
                          <a:effectLst/>
                          <a:latin typeface="Times New Roman" panose="02020603050405020304" pitchFamily="18" charset="0"/>
                          <a:cs typeface="Times New Roman" panose="02020603050405020304" pitchFamily="18" charset="0"/>
                        </a:rPr>
                        <a:t>8</a:t>
                      </a:r>
                      <a:endParaRPr lang="zh-TW" sz="1400" b="1"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tc>
                  <a:txBody>
                    <a:bodyPr/>
                    <a:lstStyle/>
                    <a:p>
                      <a:pPr algn="ctr">
                        <a:lnSpc>
                          <a:spcPct val="115000"/>
                        </a:lnSpc>
                        <a:spcAft>
                          <a:spcPts val="800"/>
                        </a:spcAft>
                        <a:buNone/>
                      </a:pPr>
                      <a:r>
                        <a:rPr lang="en-US" sz="1400" b="1" kern="100">
                          <a:effectLst/>
                          <a:latin typeface="Times New Roman" panose="02020603050405020304" pitchFamily="18" charset="0"/>
                          <a:cs typeface="Times New Roman" panose="02020603050405020304" pitchFamily="18" charset="0"/>
                        </a:rPr>
                        <a:t>8</a:t>
                      </a:r>
                      <a:endParaRPr lang="zh-TW" sz="1400" b="1"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tc>
                <a:extLst>
                  <a:ext uri="{0D108BD9-81ED-4DB2-BD59-A6C34878D82A}">
                    <a16:rowId xmlns:a16="http://schemas.microsoft.com/office/drawing/2014/main" val="3476591384"/>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LDPC-E1</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10</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2925968"/>
                  </a:ext>
                </a:extLst>
              </a:tr>
              <a:tr h="370840">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BCH-E2</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15</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0.47</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4</a:t>
                      </a:r>
                      <a:endParaRPr lang="zh-TW" sz="14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pPr>
                      <a:r>
                        <a:rPr lang="en-US" altLang="zh-TW" sz="1400" b="1" kern="100" dirty="0">
                          <a:effectLst/>
                          <a:latin typeface="Times New Roman" panose="02020603050405020304" pitchFamily="18" charset="0"/>
                          <a:cs typeface="Times New Roman" panose="02020603050405020304" pitchFamily="18" charset="0"/>
                        </a:rPr>
                        <a:t>6</a:t>
                      </a:r>
                      <a:endParaRPr lang="zh-TW" sz="1400" b="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63188"/>
                  </a:ext>
                </a:extLst>
              </a:tr>
            </a:tbl>
          </a:graphicData>
        </a:graphic>
      </p:graphicFrame>
    </p:spTree>
    <p:extLst>
      <p:ext uri="{BB962C8B-B14F-4D97-AF65-F5344CB8AC3E}">
        <p14:creationId xmlns:p14="http://schemas.microsoft.com/office/powerpoint/2010/main" val="220594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F65E31-D8B9-1B06-5328-47FED1F402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81833939-FC0F-6A19-A400-3A3A59A5572F}"/>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一張含有 文字, 行, 繪圖, 圖表 的圖片&#10;&#10;AI 產生的內容可能不正確。">
            <a:extLst>
              <a:ext uri="{FF2B5EF4-FFF2-40B4-BE49-F238E27FC236}">
                <a16:creationId xmlns:a16="http://schemas.microsoft.com/office/drawing/2014/main" id="{D90C16A5-0C4F-69E0-0FBE-CA5A7C263A12}"/>
              </a:ext>
            </a:extLst>
          </p:cNvPr>
          <p:cNvPicPr>
            <a:picLocks noChangeAspect="1"/>
          </p:cNvPicPr>
          <p:nvPr/>
        </p:nvPicPr>
        <p:blipFill>
          <a:blip r:embed="rId3">
            <a:extLst>
              <a:ext uri="{28A0092B-C50C-407E-A947-70E740481C1C}">
                <a14:useLocalDpi xmlns:a14="http://schemas.microsoft.com/office/drawing/2010/main" val="0"/>
              </a:ext>
            </a:extLst>
          </a:blip>
          <a:srcRect l="3990" t="3123" r="6472" b="2230"/>
          <a:stretch/>
        </p:blipFill>
        <p:spPr>
          <a:xfrm>
            <a:off x="6234049" y="1567873"/>
            <a:ext cx="5049698" cy="4017600"/>
          </a:xfrm>
          <a:prstGeom prst="rect">
            <a:avLst/>
          </a:prstGeom>
        </p:spPr>
      </p:pic>
      <p:pic>
        <p:nvPicPr>
          <p:cNvPr id="7" name="圖片 6" descr="一張含有 文字, 行, 繪圖, 圖表 的圖片&#10;&#10;AI 產生的內容可能不正確。">
            <a:extLst>
              <a:ext uri="{FF2B5EF4-FFF2-40B4-BE49-F238E27FC236}">
                <a16:creationId xmlns:a16="http://schemas.microsoft.com/office/drawing/2014/main" id="{77BF6DC9-BF7B-3791-1DBB-6908C908B684}"/>
              </a:ext>
            </a:extLst>
          </p:cNvPr>
          <p:cNvPicPr>
            <a:picLocks noChangeAspect="1"/>
          </p:cNvPicPr>
          <p:nvPr/>
        </p:nvPicPr>
        <p:blipFill>
          <a:blip r:embed="rId4">
            <a:extLst>
              <a:ext uri="{28A0092B-C50C-407E-A947-70E740481C1C}">
                <a14:useLocalDpi xmlns:a14="http://schemas.microsoft.com/office/drawing/2010/main" val="0"/>
              </a:ext>
            </a:extLst>
          </a:blip>
          <a:srcRect l="3598" t="3727" r="7647" b="1486"/>
          <a:stretch/>
        </p:blipFill>
        <p:spPr>
          <a:xfrm>
            <a:off x="977277" y="1567873"/>
            <a:ext cx="4980676" cy="4017818"/>
          </a:xfrm>
          <a:prstGeom prst="rect">
            <a:avLst/>
          </a:prstGeom>
        </p:spPr>
      </p:pic>
      <p:pic>
        <p:nvPicPr>
          <p:cNvPr id="10" name="圖片 9"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54216E1F-B4A7-7AA4-431C-51E52C4653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24783" y="925374"/>
            <a:ext cx="1421156" cy="425011"/>
          </a:xfrm>
          <a:prstGeom prst="rect">
            <a:avLst/>
          </a:prstGeom>
        </p:spPr>
      </p:pic>
    </p:spTree>
    <p:extLst>
      <p:ext uri="{BB962C8B-B14F-4D97-AF65-F5344CB8AC3E}">
        <p14:creationId xmlns:p14="http://schemas.microsoft.com/office/powerpoint/2010/main" val="1051013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5625-59B9-6978-2D56-0D2D8827497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39DD179-338E-5BF6-58FF-8DE5BB95754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B428A18-D1EE-9C90-D153-07EA1480AECB}"/>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Free-Ride – Pros &amp; Cons</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6" name="圖片 15" descr="\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title="IguanaTex Bitmap Display">
            <a:extLst>
              <a:ext uri="{FF2B5EF4-FFF2-40B4-BE49-F238E27FC236}">
                <a16:creationId xmlns:a16="http://schemas.microsoft.com/office/drawing/2014/main" id="{72E5862B-50D3-8952-0E06-B5CD36C73F3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0413" y="1308325"/>
            <a:ext cx="7515418" cy="3390173"/>
          </a:xfrm>
          <a:prstGeom prst="rect">
            <a:avLst/>
          </a:prstGeom>
        </p:spPr>
      </p:pic>
    </p:spTree>
    <p:extLst>
      <p:ext uri="{BB962C8B-B14F-4D97-AF65-F5344CB8AC3E}">
        <p14:creationId xmlns:p14="http://schemas.microsoft.com/office/powerpoint/2010/main" val="2102342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4983-E483-BCBA-BF5A-EF0703C25F5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09522B-5AB8-C94F-FDB7-B411660C4F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E7E7A36D-B320-60D2-0973-9F5E7427DBA8}"/>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圖片 5"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CD06F1F3-495D-3628-FCA6-F9AF8C00E7C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2409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9A0FE46-6518-7148-287C-A94B7445467C}"/>
              </a:ext>
            </a:extLst>
          </p:cNvPr>
          <p:cNvSpPr>
            <a:spLocks noGrp="1"/>
          </p:cNvSpPr>
          <p:nvPr>
            <p:ph type="sldNum" sz="quarter" idx="10"/>
          </p:nvPr>
        </p:nvSpPr>
        <p:spPr/>
        <p:txBody>
          <a:bodyPr/>
          <a:lstStyle/>
          <a:p>
            <a:fld id="{280088F6-7C6C-4B38-8F53-C0D87CD1D86B}" type="slidenum">
              <a:rPr lang="zh-TW" altLang="en-US" smtClean="0"/>
              <a:pPr/>
              <a:t>4</a:t>
            </a:fld>
            <a:endParaRPr lang="zh-TW" altLang="en-US" dirty="0"/>
          </a:p>
        </p:txBody>
      </p:sp>
      <p:pic>
        <p:nvPicPr>
          <p:cNvPr id="4" name="圖片 3">
            <a:extLst>
              <a:ext uri="{FF2B5EF4-FFF2-40B4-BE49-F238E27FC236}">
                <a16:creationId xmlns:a16="http://schemas.microsoft.com/office/drawing/2014/main" id="{87A25697-84C0-835E-8D08-5826C699462B}"/>
              </a:ext>
            </a:extLst>
          </p:cNvPr>
          <p:cNvPicPr>
            <a:picLocks noChangeAspect="1"/>
          </p:cNvPicPr>
          <p:nvPr/>
        </p:nvPicPr>
        <p:blipFill>
          <a:blip r:embed="rId3"/>
          <a:stretch>
            <a:fillRect/>
          </a:stretch>
        </p:blipFill>
        <p:spPr>
          <a:xfrm>
            <a:off x="985124" y="1896880"/>
            <a:ext cx="10221751" cy="4086795"/>
          </a:xfrm>
          <a:prstGeom prst="rect">
            <a:avLst/>
          </a:prstGeom>
        </p:spPr>
      </p:pic>
      <p:sp>
        <p:nvSpPr>
          <p:cNvPr id="5" name="文字方塊 4">
            <a:extLst>
              <a:ext uri="{FF2B5EF4-FFF2-40B4-BE49-F238E27FC236}">
                <a16:creationId xmlns:a16="http://schemas.microsoft.com/office/drawing/2014/main" id="{E05351A0-0082-8D5C-586A-0F8DECF9BE3A}"/>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NNBP</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H_96_48 with fewer iteration</a:t>
            </a:r>
          </a:p>
        </p:txBody>
      </p:sp>
      <p:pic>
        <p:nvPicPr>
          <p:cNvPr id="8" name="圖片 7" descr="\documentclass{article}&#10;\usepackage{amsmath, xcolor,bm}&#10;\pagestyle{empty}&#10;\begin{document}&#10;&#10;\noindent Training with fewer iteration.&#10;&#10;\end{document}" title="IguanaTex Bitmap Display">
            <a:extLst>
              <a:ext uri="{FF2B5EF4-FFF2-40B4-BE49-F238E27FC236}">
                <a16:creationId xmlns:a16="http://schemas.microsoft.com/office/drawing/2014/main" id="{A82480D8-7B3D-F7B5-167C-511D04B5156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09524" y="1272721"/>
            <a:ext cx="2917028" cy="207086"/>
          </a:xfrm>
          <a:prstGeom prst="rect">
            <a:avLst/>
          </a:prstGeom>
        </p:spPr>
      </p:pic>
    </p:spTree>
    <p:extLst>
      <p:ext uri="{BB962C8B-B14F-4D97-AF65-F5344CB8AC3E}">
        <p14:creationId xmlns:p14="http://schemas.microsoft.com/office/powerpoint/2010/main" val="102754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D5F-DE3F-9FCA-1A3A-8FE58380102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F51018-F810-C655-CFDB-621084D12EF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C377B17-FB5B-6E8B-A501-6AA2AA1533B6}"/>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Tanner Graph Combination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a:extLst>
              <a:ext uri="{FF2B5EF4-FFF2-40B4-BE49-F238E27FC236}">
                <a16:creationId xmlns:a16="http://schemas.microsoft.com/office/drawing/2014/main" id="{C1F88E52-310C-7ACD-D802-2F8091B7C1B2}"/>
              </a:ext>
            </a:extLst>
          </p:cNvPr>
          <p:cNvPicPr>
            <a:picLocks noChangeAspect="1"/>
          </p:cNvPicPr>
          <p:nvPr/>
        </p:nvPicPr>
        <p:blipFill>
          <a:blip r:embed="rId5">
            <a:extLst>
              <a:ext uri="{28A0092B-C50C-407E-A947-70E740481C1C}">
                <a14:useLocalDpi xmlns:a14="http://schemas.microsoft.com/office/drawing/2010/main" val="0"/>
              </a:ext>
            </a:extLst>
          </a:blip>
          <a:srcRect l="3863" t="8880"/>
          <a:stretch/>
        </p:blipFill>
        <p:spPr>
          <a:xfrm>
            <a:off x="109728" y="3907930"/>
            <a:ext cx="5688477" cy="2000052"/>
          </a:xfrm>
          <a:prstGeom prst="rect">
            <a:avLst/>
          </a:prstGeom>
        </p:spPr>
      </p:pic>
      <p:pic>
        <p:nvPicPr>
          <p:cNvPr id="7" name="圖片 6">
            <a:extLst>
              <a:ext uri="{FF2B5EF4-FFF2-40B4-BE49-F238E27FC236}">
                <a16:creationId xmlns:a16="http://schemas.microsoft.com/office/drawing/2014/main" id="{EA9EDABF-AE43-F0BB-E50D-5E1669C98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627" y="3591220"/>
            <a:ext cx="5137296" cy="2449977"/>
          </a:xfrm>
          <a:prstGeom prst="rect">
            <a:avLst/>
          </a:prstGeom>
        </p:spPr>
      </p:pic>
      <p:pic>
        <p:nvPicPr>
          <p:cNvPr id="9" name="圖片 8">
            <a:extLst>
              <a:ext uri="{FF2B5EF4-FFF2-40B4-BE49-F238E27FC236}">
                <a16:creationId xmlns:a16="http://schemas.microsoft.com/office/drawing/2014/main" id="{624AE8E2-236E-9FA3-8312-3972B79DF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01" y="1286320"/>
            <a:ext cx="3416383" cy="1725104"/>
          </a:xfrm>
          <a:prstGeom prst="rect">
            <a:avLst/>
          </a:prstGeom>
        </p:spPr>
      </p:pic>
      <p:pic>
        <p:nvPicPr>
          <p:cNvPr id="11" name="圖片 10">
            <a:extLst>
              <a:ext uri="{FF2B5EF4-FFF2-40B4-BE49-F238E27FC236}">
                <a16:creationId xmlns:a16="http://schemas.microsoft.com/office/drawing/2014/main" id="{C0F021BB-7FD7-8B1F-2308-EA728A84A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088" y="948912"/>
            <a:ext cx="3121880" cy="2317869"/>
          </a:xfrm>
          <a:prstGeom prst="rect">
            <a:avLst/>
          </a:prstGeom>
        </p:spPr>
      </p:pic>
      <p:cxnSp>
        <p:nvCxnSpPr>
          <p:cNvPr id="6" name="直線單箭頭接點 5">
            <a:extLst>
              <a:ext uri="{FF2B5EF4-FFF2-40B4-BE49-F238E27FC236}">
                <a16:creationId xmlns:a16="http://schemas.microsoft.com/office/drawing/2014/main" id="{8414EAE9-A233-89F3-F21F-311198C879F0}"/>
              </a:ext>
            </a:extLst>
          </p:cNvPr>
          <p:cNvCxnSpPr/>
          <p:nvPr/>
        </p:nvCxnSpPr>
        <p:spPr>
          <a:xfrm>
            <a:off x="5719024" y="2112264"/>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圖片 11" descr="\documentclass{article}&#10;\usepackage{amsmath, xcolor}&#10;\pagestyle{empty}&#10;\begin{document}&#10;&#10;Tanner Graph&#10;&#10;\end{document}" title="IguanaTex Bitmap Display">
            <a:extLst>
              <a:ext uri="{FF2B5EF4-FFF2-40B4-BE49-F238E27FC236}">
                <a16:creationId xmlns:a16="http://schemas.microsoft.com/office/drawing/2014/main" id="{D2206908-00A9-B90B-A214-1582C6F90B7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68298" y="1805933"/>
            <a:ext cx="1298148" cy="188043"/>
          </a:xfrm>
          <a:prstGeom prst="rect">
            <a:avLst/>
          </a:prstGeom>
        </p:spPr>
      </p:pic>
      <p:cxnSp>
        <p:nvCxnSpPr>
          <p:cNvPr id="13" name="直線單箭頭接點 12">
            <a:extLst>
              <a:ext uri="{FF2B5EF4-FFF2-40B4-BE49-F238E27FC236}">
                <a16:creationId xmlns:a16="http://schemas.microsoft.com/office/drawing/2014/main" id="{99453440-6D05-3113-28B5-61B64E9CC7CB}"/>
              </a:ext>
            </a:extLst>
          </p:cNvPr>
          <p:cNvCxnSpPr/>
          <p:nvPr/>
        </p:nvCxnSpPr>
        <p:spPr>
          <a:xfrm>
            <a:off x="5948931" y="4946321"/>
            <a:ext cx="996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圖片 13" descr="\documentclass{article}&#10;\usepackage{amsmath, xcolor}&#10;\pagestyle{empty}&#10;\begin{document}&#10;&#10;Tanner Graph&#10;&#10;\end{document}" title="IguanaTex Bitmap Display">
            <a:extLst>
              <a:ext uri="{FF2B5EF4-FFF2-40B4-BE49-F238E27FC236}">
                <a16:creationId xmlns:a16="http://schemas.microsoft.com/office/drawing/2014/main" id="{B46A5BB1-1CE3-9CAD-1D15-455BED62101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98205" y="4639990"/>
            <a:ext cx="1298148" cy="188043"/>
          </a:xfrm>
          <a:prstGeom prst="rect">
            <a:avLst/>
          </a:prstGeom>
        </p:spPr>
      </p:pic>
    </p:spTree>
    <p:extLst>
      <p:ext uri="{BB962C8B-B14F-4D97-AF65-F5344CB8AC3E}">
        <p14:creationId xmlns:p14="http://schemas.microsoft.com/office/powerpoint/2010/main" val="6673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C007-90E1-796D-6294-AEA3FC94E7F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CC6F97-4972-BFDB-6696-69D72E92C6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6B798F82-78D8-7CA4-9100-630368E654FF}"/>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Tanner Graph Combination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8" name="圖片 7" descr="一張含有 圖表, 圖畫, 寫生, 行 的圖片&#10;&#10;AI 產生的內容可能不正確。">
            <a:extLst>
              <a:ext uri="{FF2B5EF4-FFF2-40B4-BE49-F238E27FC236}">
                <a16:creationId xmlns:a16="http://schemas.microsoft.com/office/drawing/2014/main" id="{58633F57-61CD-DF75-46EA-B3E1D86A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91" y="1017431"/>
            <a:ext cx="5774663" cy="4999077"/>
          </a:xfrm>
          <a:prstGeom prst="rect">
            <a:avLst/>
          </a:prstGeom>
        </p:spPr>
      </p:pic>
      <p:pic>
        <p:nvPicPr>
          <p:cNvPr id="16" name="圖片 15" descr="一張含有 圖表, 寫生, 圖畫, 行 的圖片&#10;&#10;AI 產生的內容可能不正確。">
            <a:extLst>
              <a:ext uri="{FF2B5EF4-FFF2-40B4-BE49-F238E27FC236}">
                <a16:creationId xmlns:a16="http://schemas.microsoft.com/office/drawing/2014/main" id="{14843B25-DE85-9C96-C12A-CBD046BDB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18" name="圖片 17" descr="一張含有 圖表, 寫生, 圖畫, 行 的圖片&#10;&#10;AI 產生的內容可能不正確。">
            <a:extLst>
              <a:ext uri="{FF2B5EF4-FFF2-40B4-BE49-F238E27FC236}">
                <a16:creationId xmlns:a16="http://schemas.microsoft.com/office/drawing/2014/main" id="{58B738CA-A00F-EF2A-8452-188E80CF6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1" y="1016108"/>
            <a:ext cx="5776192" cy="5000400"/>
          </a:xfrm>
          <a:prstGeom prst="rect">
            <a:avLst/>
          </a:prstGeom>
        </p:spPr>
      </p:pic>
      <p:pic>
        <p:nvPicPr>
          <p:cNvPr id="20" name="圖片 19" descr="一張含有 圖表, 寫生, 圖畫, 行 的圖片&#10;&#10;AI 產生的內容可能不正確。">
            <a:extLst>
              <a:ext uri="{FF2B5EF4-FFF2-40B4-BE49-F238E27FC236}">
                <a16:creationId xmlns:a16="http://schemas.microsoft.com/office/drawing/2014/main" id="{0DFAA97E-3216-6339-1355-1A7AE90BE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3662" y="1016108"/>
            <a:ext cx="5776192" cy="5000400"/>
          </a:xfrm>
          <a:prstGeom prst="rect">
            <a:avLst/>
          </a:prstGeom>
        </p:spPr>
      </p:pic>
      <p:sp>
        <p:nvSpPr>
          <p:cNvPr id="23" name="矩形 22">
            <a:extLst>
              <a:ext uri="{FF2B5EF4-FFF2-40B4-BE49-F238E27FC236}">
                <a16:creationId xmlns:a16="http://schemas.microsoft.com/office/drawing/2014/main" id="{46DC5FFB-5C4F-0955-3ED4-4B5134AB43F3}"/>
              </a:ext>
            </a:extLst>
          </p:cNvPr>
          <p:cNvSpPr/>
          <p:nvPr/>
        </p:nvSpPr>
        <p:spPr>
          <a:xfrm>
            <a:off x="2857209" y="2420580"/>
            <a:ext cx="40748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endParaRPr kumimoji="0" lang="zh-TW" altLang="en-US"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矩形 24">
            <a:extLst>
              <a:ext uri="{FF2B5EF4-FFF2-40B4-BE49-F238E27FC236}">
                <a16:creationId xmlns:a16="http://schemas.microsoft.com/office/drawing/2014/main" id="{53CFC29D-4373-34BD-9DC9-C48F0D2EBA65}"/>
              </a:ext>
            </a:extLst>
          </p:cNvPr>
          <p:cNvSpPr/>
          <p:nvPr/>
        </p:nvSpPr>
        <p:spPr>
          <a:xfrm>
            <a:off x="2866026" y="4147256"/>
            <a:ext cx="389850"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endParaRPr kumimoji="0" lang="zh-TW" altLang="en-US"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矩形 25">
            <a:extLst>
              <a:ext uri="{FF2B5EF4-FFF2-40B4-BE49-F238E27FC236}">
                <a16:creationId xmlns:a16="http://schemas.microsoft.com/office/drawing/2014/main" id="{526AE32C-7DC9-6731-3447-4381C204C41E}"/>
              </a:ext>
            </a:extLst>
          </p:cNvPr>
          <p:cNvSpPr/>
          <p:nvPr/>
        </p:nvSpPr>
        <p:spPr>
          <a:xfrm>
            <a:off x="1869499" y="3308910"/>
            <a:ext cx="792205"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A^B</a:t>
            </a:r>
            <a:endParaRPr kumimoji="0" lang="zh-TW" altLang="en-US" sz="24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 name="矩形 26">
            <a:extLst>
              <a:ext uri="{FF2B5EF4-FFF2-40B4-BE49-F238E27FC236}">
                <a16:creationId xmlns:a16="http://schemas.microsoft.com/office/drawing/2014/main" id="{221EB14B-2412-AB52-F44F-7D2F40E805DB}"/>
              </a:ext>
            </a:extLst>
          </p:cNvPr>
          <p:cNvSpPr/>
          <p:nvPr/>
        </p:nvSpPr>
        <p:spPr>
          <a:xfrm>
            <a:off x="1549725" y="2908578"/>
            <a:ext cx="1383712"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(A^B)^A^B</a:t>
            </a:r>
            <a:endParaRPr kumimoji="0" lang="zh-TW" altLang="en-US" sz="1800" b="1" i="0" u="none" strike="noStrike" kern="1200" cap="none" spc="0" normalizeH="0" baseline="0" noProof="0" dirty="0">
              <a:ln w="0"/>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 name="直線接點 28">
            <a:extLst>
              <a:ext uri="{FF2B5EF4-FFF2-40B4-BE49-F238E27FC236}">
                <a16:creationId xmlns:a16="http://schemas.microsoft.com/office/drawing/2014/main" id="{003BB986-4602-C2FF-4B3A-85A5AA7F751D}"/>
              </a:ext>
            </a:extLst>
          </p:cNvPr>
          <p:cNvCxnSpPr>
            <a:cxnSpLocks/>
          </p:cNvCxnSpPr>
          <p:nvPr/>
        </p:nvCxnSpPr>
        <p:spPr>
          <a:xfrm>
            <a:off x="2866026" y="3203364"/>
            <a:ext cx="389850" cy="195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圖片 32" descr="一張含有 圖表, 寫生, 圖畫 的圖片&#10;&#10;AI 產生的內容可能不正確。">
            <a:extLst>
              <a:ext uri="{FF2B5EF4-FFF2-40B4-BE49-F238E27FC236}">
                <a16:creationId xmlns:a16="http://schemas.microsoft.com/office/drawing/2014/main" id="{245D5E2C-FF52-9CEB-E1DC-AB4AF63AE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133" y="1016108"/>
            <a:ext cx="5768511" cy="5000400"/>
          </a:xfrm>
          <a:prstGeom prst="rect">
            <a:avLst/>
          </a:prstGeom>
        </p:spPr>
      </p:pic>
      <p:sp>
        <p:nvSpPr>
          <p:cNvPr id="35" name="橢圓 34">
            <a:extLst>
              <a:ext uri="{FF2B5EF4-FFF2-40B4-BE49-F238E27FC236}">
                <a16:creationId xmlns:a16="http://schemas.microsoft.com/office/drawing/2014/main" id="{824CAFF8-E0AF-23FB-F980-755B6A638838}"/>
              </a:ext>
            </a:extLst>
          </p:cNvPr>
          <p:cNvSpPr/>
          <p:nvPr/>
        </p:nvSpPr>
        <p:spPr>
          <a:xfrm>
            <a:off x="313973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6" name="橢圓 35">
            <a:extLst>
              <a:ext uri="{FF2B5EF4-FFF2-40B4-BE49-F238E27FC236}">
                <a16:creationId xmlns:a16="http://schemas.microsoft.com/office/drawing/2014/main" id="{1D411281-EE38-5C8F-FF05-809EBEC72C18}"/>
              </a:ext>
            </a:extLst>
          </p:cNvPr>
          <p:cNvSpPr/>
          <p:nvPr/>
        </p:nvSpPr>
        <p:spPr>
          <a:xfrm>
            <a:off x="4230349"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7" name="橢圓 36">
            <a:extLst>
              <a:ext uri="{FF2B5EF4-FFF2-40B4-BE49-F238E27FC236}">
                <a16:creationId xmlns:a16="http://schemas.microsoft.com/office/drawing/2014/main" id="{5B14B3D1-AC99-450E-0CB8-31FD31DBB0A7}"/>
              </a:ext>
            </a:extLst>
          </p:cNvPr>
          <p:cNvSpPr/>
          <p:nvPr/>
        </p:nvSpPr>
        <p:spPr>
          <a:xfrm>
            <a:off x="3152437"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D24AA858-5564-AD54-A860-E0467A2867E3}"/>
              </a:ext>
            </a:extLst>
          </p:cNvPr>
          <p:cNvSpPr/>
          <p:nvPr/>
        </p:nvSpPr>
        <p:spPr>
          <a:xfrm>
            <a:off x="5292757"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454ADD12-8F12-8752-EBCB-6F4EB2FCBC9A}"/>
              </a:ext>
            </a:extLst>
          </p:cNvPr>
          <p:cNvSpPr/>
          <p:nvPr/>
        </p:nvSpPr>
        <p:spPr>
          <a:xfrm>
            <a:off x="6368700" y="247674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F61BA3C6-6732-11A1-3FCE-4BD2D00A791F}"/>
              </a:ext>
            </a:extLst>
          </p:cNvPr>
          <p:cNvSpPr/>
          <p:nvPr/>
        </p:nvSpPr>
        <p:spPr>
          <a:xfrm>
            <a:off x="3762349"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2CF7A4E0-4FA5-B454-D806-C6492C525037}"/>
              </a:ext>
            </a:extLst>
          </p:cNvPr>
          <p:cNvSpPr/>
          <p:nvPr/>
        </p:nvSpPr>
        <p:spPr>
          <a:xfrm>
            <a:off x="4383552" y="4076794"/>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503425A0-E799-A0BA-F183-D29AAEA7B2CA}"/>
              </a:ext>
            </a:extLst>
          </p:cNvPr>
          <p:cNvSpPr/>
          <p:nvPr/>
        </p:nvSpPr>
        <p:spPr>
          <a:xfrm>
            <a:off x="5087595" y="4064888"/>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59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35" grpId="0" animBg="1"/>
      <p:bldP spid="36" grpId="0" animBg="1"/>
      <p:bldP spid="37" grpId="0" animBg="1"/>
      <p:bldP spid="38" grpId="0" animBg="1"/>
      <p:bldP spid="39" grpId="0" animBg="1"/>
      <p:bldP spid="40" grpId="0" animBg="1"/>
      <p:bldP spid="41" grpId="0" animBg="1"/>
      <p:bldP spid="4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5-1E6A-D42C-F9CC-7DC5B2D38A0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3D85A12-E2DE-4C2F-1A48-BD9EB64196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6F4CEB77-4A70-E3F1-5415-F26C182BBD67}"/>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1BE283DB-A72F-2068-7243-BC735D61089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047999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630F-5126-F059-4BD4-003D5AE4B0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11C981A-EA7C-1525-A0E4-042CC8DAFD1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E4CD454-FDAC-2496-6743-DEA68634BC1D}"/>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Concept</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5" name="圖片 14" descr="\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title="IguanaTex Bitmap Display">
            <a:extLst>
              <a:ext uri="{FF2B5EF4-FFF2-40B4-BE49-F238E27FC236}">
                <a16:creationId xmlns:a16="http://schemas.microsoft.com/office/drawing/2014/main" id="{969F4F7E-803C-0D2F-85E8-B3F2F56F01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08313" y="1407429"/>
            <a:ext cx="8491004" cy="3855729"/>
          </a:xfrm>
          <a:prstGeom prst="rect">
            <a:avLst/>
          </a:prstGeom>
        </p:spPr>
      </p:pic>
    </p:spTree>
    <p:extLst>
      <p:ext uri="{BB962C8B-B14F-4D97-AF65-F5344CB8AC3E}">
        <p14:creationId xmlns:p14="http://schemas.microsoft.com/office/powerpoint/2010/main" val="341426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BAA-42B7-AC1A-BA44-47B37B2DA95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C3C448-2B09-891C-A7F0-00A834F44C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pic>
        <p:nvPicPr>
          <p:cNvPr id="26" name="圖片 25" descr="\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title="IguanaTex Bitmap Display">
            <a:extLst>
              <a:ext uri="{FF2B5EF4-FFF2-40B4-BE49-F238E27FC236}">
                <a16:creationId xmlns:a16="http://schemas.microsoft.com/office/drawing/2014/main" id="{709E8C67-D959-CBD7-1C82-41C14110D7B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0724" y="1143366"/>
            <a:ext cx="8487894" cy="3107256"/>
          </a:xfrm>
          <a:prstGeom prst="rect">
            <a:avLst/>
          </a:prstGeom>
        </p:spPr>
      </p:pic>
      <p:grpSp>
        <p:nvGrpSpPr>
          <p:cNvPr id="27" name="群組 26">
            <a:extLst>
              <a:ext uri="{FF2B5EF4-FFF2-40B4-BE49-F238E27FC236}">
                <a16:creationId xmlns:a16="http://schemas.microsoft.com/office/drawing/2014/main" id="{4C4691E7-DA89-1955-657E-DDA580224DEF}"/>
              </a:ext>
            </a:extLst>
          </p:cNvPr>
          <p:cNvGrpSpPr/>
          <p:nvPr/>
        </p:nvGrpSpPr>
        <p:grpSpPr>
          <a:xfrm>
            <a:off x="9063213" y="3017920"/>
            <a:ext cx="3128787" cy="3271827"/>
            <a:chOff x="7438394" y="1367543"/>
            <a:chExt cx="4544059" cy="4782571"/>
          </a:xfrm>
        </p:grpSpPr>
        <p:pic>
          <p:nvPicPr>
            <p:cNvPr id="28" name="圖片 27">
              <a:extLst>
                <a:ext uri="{FF2B5EF4-FFF2-40B4-BE49-F238E27FC236}">
                  <a16:creationId xmlns:a16="http://schemas.microsoft.com/office/drawing/2014/main" id="{13044F36-0FC0-3AC6-EE90-5A8ED04CDE9C}"/>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9" name="圖片 28"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A6034C5A-3C12-E497-9975-F7CFA1151A5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5" name="圖片 4" descr="\documentclass{article}&#10;\usepackage{amsmath, xcolor,bm}&#10;\pagestyle{empty}&#10;\begin{document}&#10;&#10;Recovery Tree&#10;&#10;\end{document}" title="IguanaTex Bitmap Display">
            <a:extLst>
              <a:ext uri="{FF2B5EF4-FFF2-40B4-BE49-F238E27FC236}">
                <a16:creationId xmlns:a16="http://schemas.microsoft.com/office/drawing/2014/main" id="{1AE8705A-07AD-D61E-3358-9CCA67A3A4D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248769" y="2937278"/>
            <a:ext cx="1090133" cy="156800"/>
          </a:xfrm>
          <a:prstGeom prst="rect">
            <a:avLst/>
          </a:prstGeom>
        </p:spPr>
      </p:pic>
      <p:sp>
        <p:nvSpPr>
          <p:cNvPr id="6" name="文字方塊 5">
            <a:extLst>
              <a:ext uri="{FF2B5EF4-FFF2-40B4-BE49-F238E27FC236}">
                <a16:creationId xmlns:a16="http://schemas.microsoft.com/office/drawing/2014/main" id="{58ACBF3D-6177-91D6-75DC-E795C8A419E5}"/>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k-SR</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331034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3EF69-3D86-6B37-19AD-8A7FBCB56A21}"/>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0AEAD3-871E-DBB0-D118-7399BF6E60E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AA85DA09-2F93-0EA7-8A76-ADE294B380BB}"/>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k-SR</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8" name="圖片 17" descr="\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title="IguanaTex Bitmap Display">
            <a:extLst>
              <a:ext uri="{FF2B5EF4-FFF2-40B4-BE49-F238E27FC236}">
                <a16:creationId xmlns:a16="http://schemas.microsoft.com/office/drawing/2014/main" id="{81781A3A-B246-6EE5-4431-671BF19615C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33513" y="890759"/>
            <a:ext cx="7863773" cy="2696228"/>
          </a:xfrm>
          <a:prstGeom prst="rect">
            <a:avLst/>
          </a:prstGeom>
        </p:spPr>
      </p:pic>
      <p:pic>
        <p:nvPicPr>
          <p:cNvPr id="5" name="圖片 4" descr="\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title="IguanaTex Bitmap Display">
            <a:extLst>
              <a:ext uri="{FF2B5EF4-FFF2-40B4-BE49-F238E27FC236}">
                <a16:creationId xmlns:a16="http://schemas.microsoft.com/office/drawing/2014/main" id="{6252B01D-7BED-461E-F12B-B66B9E44064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2714" y="4021185"/>
            <a:ext cx="7844570" cy="1946057"/>
          </a:xfrm>
          <a:prstGeom prst="rect">
            <a:avLst/>
          </a:prstGeom>
        </p:spPr>
      </p:pic>
      <p:sp>
        <p:nvSpPr>
          <p:cNvPr id="10" name="橢圓 9">
            <a:extLst>
              <a:ext uri="{FF2B5EF4-FFF2-40B4-BE49-F238E27FC236}">
                <a16:creationId xmlns:a16="http://schemas.microsoft.com/office/drawing/2014/main" id="{66AD2C69-4E72-36EF-9082-6621952494C0}"/>
              </a:ext>
            </a:extLst>
          </p:cNvPr>
          <p:cNvSpPr/>
          <p:nvPr/>
        </p:nvSpPr>
        <p:spPr>
          <a:xfrm>
            <a:off x="10366634" y="354481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1" name="橢圓 10">
            <a:extLst>
              <a:ext uri="{FF2B5EF4-FFF2-40B4-BE49-F238E27FC236}">
                <a16:creationId xmlns:a16="http://schemas.microsoft.com/office/drawing/2014/main" id="{AC181455-8A29-F7B2-E56D-F60420BCD9D5}"/>
              </a:ext>
            </a:extLst>
          </p:cNvPr>
          <p:cNvSpPr/>
          <p:nvPr/>
        </p:nvSpPr>
        <p:spPr>
          <a:xfrm>
            <a:off x="9574915" y="4994213"/>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2" name="橢圓 11">
            <a:extLst>
              <a:ext uri="{FF2B5EF4-FFF2-40B4-BE49-F238E27FC236}">
                <a16:creationId xmlns:a16="http://schemas.microsoft.com/office/drawing/2014/main" id="{64D1E859-152B-2E34-CE2E-A2ADCFAF01A0}"/>
              </a:ext>
            </a:extLst>
          </p:cNvPr>
          <p:cNvSpPr/>
          <p:nvPr/>
        </p:nvSpPr>
        <p:spPr>
          <a:xfrm>
            <a:off x="10366634"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69525302-5AC3-1AE4-E9A7-5312E4CDD1C7}"/>
              </a:ext>
            </a:extLst>
          </p:cNvPr>
          <p:cNvSpPr/>
          <p:nvPr/>
        </p:nvSpPr>
        <p:spPr>
          <a:xfrm>
            <a:off x="11158353" y="4994212"/>
            <a:ext cx="360000" cy="36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DC99A72D-C134-4EB6-166D-3BDD3DEDE74E}"/>
              </a:ext>
            </a:extLst>
          </p:cNvPr>
          <p:cNvSpPr/>
          <p:nvPr/>
        </p:nvSpPr>
        <p:spPr>
          <a:xfrm>
            <a:off x="10366634" y="427055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D666D123-D7C6-E453-C9EA-0B9243AC201C}"/>
              </a:ext>
            </a:extLst>
          </p:cNvPr>
          <p:cNvCxnSpPr>
            <a:stCxn id="11" idx="0"/>
            <a:endCxn id="14" idx="2"/>
          </p:cNvCxnSpPr>
          <p:nvPr/>
        </p:nvCxnSpPr>
        <p:spPr>
          <a:xfrm flipV="1">
            <a:off x="9754915" y="4630550"/>
            <a:ext cx="791719" cy="363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94C23EDC-7384-381E-3A47-1385EBC3ED09}"/>
              </a:ext>
            </a:extLst>
          </p:cNvPr>
          <p:cNvCxnSpPr>
            <a:cxnSpLocks/>
            <a:stCxn id="12" idx="0"/>
            <a:endCxn id="14" idx="2"/>
          </p:cNvCxnSpPr>
          <p:nvPr/>
        </p:nvCxnSpPr>
        <p:spPr>
          <a:xfrm flipV="1">
            <a:off x="10546634" y="4630550"/>
            <a:ext cx="0"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B817634D-D480-3484-41D9-F1F0F8AE09E6}"/>
              </a:ext>
            </a:extLst>
          </p:cNvPr>
          <p:cNvCxnSpPr>
            <a:cxnSpLocks/>
            <a:stCxn id="13" idx="0"/>
            <a:endCxn id="14" idx="2"/>
          </p:cNvCxnSpPr>
          <p:nvPr/>
        </p:nvCxnSpPr>
        <p:spPr>
          <a:xfrm flipH="1" flipV="1">
            <a:off x="10546634" y="4630550"/>
            <a:ext cx="791719" cy="363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線接點 22">
            <a:extLst>
              <a:ext uri="{FF2B5EF4-FFF2-40B4-BE49-F238E27FC236}">
                <a16:creationId xmlns:a16="http://schemas.microsoft.com/office/drawing/2014/main" id="{33B6FBB9-FFDC-249B-2C0E-C35DA4661B1F}"/>
              </a:ext>
            </a:extLst>
          </p:cNvPr>
          <p:cNvCxnSpPr>
            <a:cxnSpLocks/>
            <a:stCxn id="14" idx="0"/>
            <a:endCxn id="10" idx="4"/>
          </p:cNvCxnSpPr>
          <p:nvPr/>
        </p:nvCxnSpPr>
        <p:spPr>
          <a:xfrm flipV="1">
            <a:off x="10546634" y="3904818"/>
            <a:ext cx="0" cy="365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圖片 34" descr="\documentclass{article}&#10;\usepackage{amsmath, xcolor,bm}&#10;\pagestyle{empty}&#10;\begin{document}&#10;&#10;1-SR node&#10;\end{document}" title="IguanaTex Bitmap Display">
            <a:extLst>
              <a:ext uri="{FF2B5EF4-FFF2-40B4-BE49-F238E27FC236}">
                <a16:creationId xmlns:a16="http://schemas.microsoft.com/office/drawing/2014/main" id="{4BBD63F7-6A3D-5BFE-52D9-A4930BC1083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125965" y="3262220"/>
            <a:ext cx="896000" cy="147505"/>
          </a:xfrm>
          <a:prstGeom prst="rect">
            <a:avLst/>
          </a:prstGeom>
        </p:spPr>
      </p:pic>
      <p:pic>
        <p:nvPicPr>
          <p:cNvPr id="37" name="圖片 36" descr="\documentclass{article}&#10;\usepackage{amsmath, xcolor,bm}&#10;\pagestyle{empty}&#10;\begin{document}&#10;&#10;$v$&#10;&#10;\end{document}" title="IguanaTex Bitmap Display">
            <a:extLst>
              <a:ext uri="{FF2B5EF4-FFF2-40B4-BE49-F238E27FC236}">
                <a16:creationId xmlns:a16="http://schemas.microsoft.com/office/drawing/2014/main" id="{6EC54341-47B1-16CD-C1A5-1FF6D525A4F9}"/>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495891" y="3685852"/>
            <a:ext cx="101486" cy="102857"/>
          </a:xfrm>
          <a:prstGeom prst="rect">
            <a:avLst/>
          </a:prstGeom>
        </p:spPr>
      </p:pic>
      <p:pic>
        <p:nvPicPr>
          <p:cNvPr id="39" name="圖片 38" descr="\documentclass{article}&#10;\usepackage{amsmath, xcolor,bm}&#10;\pagestyle{empty}&#10;\begin{document}&#10;&#10;S(v) = 3&#10;&#10;\end{document}" title="IguanaTex Bitmap Display">
            <a:extLst>
              <a:ext uri="{FF2B5EF4-FFF2-40B4-BE49-F238E27FC236}">
                <a16:creationId xmlns:a16="http://schemas.microsoft.com/office/drawing/2014/main" id="{3BB8BCF2-B2B2-D57F-56FE-F6EE6A4A729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0906634" y="3780544"/>
            <a:ext cx="750933" cy="203581"/>
          </a:xfrm>
          <a:prstGeom prst="rect">
            <a:avLst/>
          </a:prstGeom>
        </p:spPr>
      </p:pic>
      <p:pic>
        <p:nvPicPr>
          <p:cNvPr id="40" name="圖片 39"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516145B6-CAE2-C7AE-81E9-04EC37E96D68}"/>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450439" y="5651145"/>
            <a:ext cx="2371112" cy="451281"/>
          </a:xfrm>
          <a:prstGeom prst="rect">
            <a:avLst/>
          </a:prstGeom>
        </p:spPr>
      </p:pic>
    </p:spTree>
    <p:extLst>
      <p:ext uri="{BB962C8B-B14F-4D97-AF65-F5344CB8AC3E}">
        <p14:creationId xmlns:p14="http://schemas.microsoft.com/office/powerpoint/2010/main" val="274837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CDB-0D2D-F919-E63F-2C9589171A4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27CE79-E0BA-7004-4281-3E1FF1498C7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DCECA930-7AC5-2501-67BE-4D852138FE48}"/>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k-SR</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7" name="圖片 6" descr="\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title="IguanaTex Bitmap Display">
            <a:extLst>
              <a:ext uri="{FF2B5EF4-FFF2-40B4-BE49-F238E27FC236}">
                <a16:creationId xmlns:a16="http://schemas.microsoft.com/office/drawing/2014/main" id="{B8C77741-54F5-6B6A-5572-F343E841D19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72873" y="888263"/>
            <a:ext cx="8173712" cy="4528459"/>
          </a:xfrm>
          <a:prstGeom prst="rect">
            <a:avLst/>
          </a:prstGeom>
        </p:spPr>
      </p:pic>
      <p:grpSp>
        <p:nvGrpSpPr>
          <p:cNvPr id="24" name="群組 23">
            <a:extLst>
              <a:ext uri="{FF2B5EF4-FFF2-40B4-BE49-F238E27FC236}">
                <a16:creationId xmlns:a16="http://schemas.microsoft.com/office/drawing/2014/main" id="{2BD24175-601C-7F25-D7BE-69F68F70FC5C}"/>
              </a:ext>
            </a:extLst>
          </p:cNvPr>
          <p:cNvGrpSpPr/>
          <p:nvPr/>
        </p:nvGrpSpPr>
        <p:grpSpPr>
          <a:xfrm>
            <a:off x="7761292" y="2356941"/>
            <a:ext cx="3403532" cy="3906699"/>
            <a:chOff x="7438394" y="1367543"/>
            <a:chExt cx="4544059" cy="4782571"/>
          </a:xfrm>
        </p:grpSpPr>
        <p:pic>
          <p:nvPicPr>
            <p:cNvPr id="25" name="圖片 24">
              <a:extLst>
                <a:ext uri="{FF2B5EF4-FFF2-40B4-BE49-F238E27FC236}">
                  <a16:creationId xmlns:a16="http://schemas.microsoft.com/office/drawing/2014/main" id="{FAB4B044-D695-AA14-8B3C-3B4F7D665B89}"/>
                </a:ext>
              </a:extLst>
            </p:cNvPr>
            <p:cNvPicPr>
              <a:picLocks noChangeAspect="1"/>
            </p:cNvPicPr>
            <p:nvPr/>
          </p:nvPicPr>
          <p:blipFill>
            <a:blip r:embed="rId7"/>
            <a:stretch>
              <a:fillRect/>
            </a:stretch>
          </p:blipFill>
          <p:spPr>
            <a:xfrm>
              <a:off x="7438394" y="1367543"/>
              <a:ext cx="4544059" cy="4010585"/>
            </a:xfrm>
            <a:prstGeom prst="rect">
              <a:avLst/>
            </a:prstGeom>
          </p:spPr>
        </p:pic>
        <p:pic>
          <p:nvPicPr>
            <p:cNvPr id="26" name="圖片 25" descr="\documentclass{article}&#10;\usepackage{amsmath, xcolor}&#10;\pagestyle{empty}&#10;\begin{document}&#10;\begin{itemize}&#10;\item filled circles: unpunctured nodes&#10;\item unfilled circles: punctured nodes&#10;\end{itemize}&#10;&#10;\end{document}" title="IguanaTex Bitmap Display">
              <a:extLst>
                <a:ext uri="{FF2B5EF4-FFF2-40B4-BE49-F238E27FC236}">
                  <a16:creationId xmlns:a16="http://schemas.microsoft.com/office/drawing/2014/main" id="{F3A56AAA-9C18-1600-B79B-F252B2B4BFC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438394" y="5490457"/>
              <a:ext cx="3443658" cy="659657"/>
            </a:xfrm>
            <a:prstGeom prst="rect">
              <a:avLst/>
            </a:prstGeom>
          </p:spPr>
        </p:pic>
      </p:grpSp>
      <p:pic>
        <p:nvPicPr>
          <p:cNvPr id="29" name="圖片 28" descr="\documentclass{article}&#10;\usepackage{amsmath, xcolor,bm}&#10;\pagestyle{empty}&#10;\begin{document}&#10;&#10;S(v) = 14&#10;&#10;\end{document}" title="IguanaTex Bitmap Display">
            <a:extLst>
              <a:ext uri="{FF2B5EF4-FFF2-40B4-BE49-F238E27FC236}">
                <a16:creationId xmlns:a16="http://schemas.microsoft.com/office/drawing/2014/main" id="{F22ED772-B292-7F33-24D1-99613D58484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0173504" y="2650553"/>
            <a:ext cx="855771" cy="203581"/>
          </a:xfrm>
          <a:prstGeom prst="rect">
            <a:avLst/>
          </a:prstGeom>
        </p:spPr>
      </p:pic>
      <p:sp>
        <p:nvSpPr>
          <p:cNvPr id="30" name="矩形 29">
            <a:extLst>
              <a:ext uri="{FF2B5EF4-FFF2-40B4-BE49-F238E27FC236}">
                <a16:creationId xmlns:a16="http://schemas.microsoft.com/office/drawing/2014/main" id="{D4029F29-3E41-2E39-7489-0ADECFBC1AEF}"/>
              </a:ext>
            </a:extLst>
          </p:cNvPr>
          <p:cNvSpPr/>
          <p:nvPr/>
        </p:nvSpPr>
        <p:spPr>
          <a:xfrm>
            <a:off x="9284368" y="2478024"/>
            <a:ext cx="753587"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46824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A04F-4762-B7B5-B6BE-8295BC78435E}"/>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9806D1B-8FD3-31D7-A86F-645DFD90EC7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5A1632E-BDCF-A16D-2E4F-E0CA197C18F3}"/>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k-SR Algorithm[4]</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2" name="圖片 31">
            <a:extLst>
              <a:ext uri="{FF2B5EF4-FFF2-40B4-BE49-F238E27FC236}">
                <a16:creationId xmlns:a16="http://schemas.microsoft.com/office/drawing/2014/main" id="{9C846E92-DBE6-34F6-5D59-D1D907BD1BA4}"/>
              </a:ext>
            </a:extLst>
          </p:cNvPr>
          <p:cNvPicPr>
            <a:picLocks noChangeAspect="1"/>
          </p:cNvPicPr>
          <p:nvPr/>
        </p:nvPicPr>
        <p:blipFill>
          <a:blip r:embed="rId4"/>
          <a:stretch>
            <a:fillRect/>
          </a:stretch>
        </p:blipFill>
        <p:spPr>
          <a:xfrm>
            <a:off x="289721" y="722376"/>
            <a:ext cx="4780489" cy="5550408"/>
          </a:xfrm>
          <a:prstGeom prst="rect">
            <a:avLst/>
          </a:prstGeom>
        </p:spPr>
      </p:pic>
      <p:pic>
        <p:nvPicPr>
          <p:cNvPr id="34" name="圖片 33">
            <a:extLst>
              <a:ext uri="{FF2B5EF4-FFF2-40B4-BE49-F238E27FC236}">
                <a16:creationId xmlns:a16="http://schemas.microsoft.com/office/drawing/2014/main" id="{C05D3139-0897-BC0F-69D8-69AF5C0B694D}"/>
              </a:ext>
            </a:extLst>
          </p:cNvPr>
          <p:cNvPicPr>
            <a:picLocks noChangeAspect="1"/>
          </p:cNvPicPr>
          <p:nvPr/>
        </p:nvPicPr>
        <p:blipFill>
          <a:blip r:embed="rId5"/>
          <a:stretch>
            <a:fillRect/>
          </a:stretch>
        </p:blipFill>
        <p:spPr>
          <a:xfrm>
            <a:off x="5497167" y="1159452"/>
            <a:ext cx="5301587" cy="3860603"/>
          </a:xfrm>
          <a:prstGeom prst="rect">
            <a:avLst/>
          </a:prstGeom>
        </p:spPr>
      </p:pic>
      <p:pic>
        <p:nvPicPr>
          <p:cNvPr id="44" name="圖片 43" descr="\documentclass{article}&#10;\usepackage{amsmath, xcolor,bm}&#10;\pagestyle{empty}&#10;\begin{document}&#10;&#10;Find most 1-SR $\rightarrow$ 2-SR $\rightarrow$ ... $\rightarrow$ k-SR&#10;&#10;\end{document}" title="IguanaTex Bitmap Display">
            <a:extLst>
              <a:ext uri="{FF2B5EF4-FFF2-40B4-BE49-F238E27FC236}">
                <a16:creationId xmlns:a16="http://schemas.microsoft.com/office/drawing/2014/main" id="{6B1AA023-8891-FE73-0B19-8F8ACEBD98E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703826" y="5511760"/>
            <a:ext cx="3901715" cy="165943"/>
          </a:xfrm>
          <a:prstGeom prst="rect">
            <a:avLst/>
          </a:prstGeom>
        </p:spPr>
      </p:pic>
    </p:spTree>
    <p:extLst>
      <p:ext uri="{BB962C8B-B14F-4D97-AF65-F5344CB8AC3E}">
        <p14:creationId xmlns:p14="http://schemas.microsoft.com/office/powerpoint/2010/main" val="51186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A87D-F360-65F0-6553-96AEFEE1B29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AAC40A-0C0B-ECC9-5BE9-99E9FAB6A8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966C26E-E8F7-6ADD-D7DF-75F2839D1C77}"/>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RC Scheme Algorithm[3]</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7" name="圖片 6">
            <a:extLst>
              <a:ext uri="{FF2B5EF4-FFF2-40B4-BE49-F238E27FC236}">
                <a16:creationId xmlns:a16="http://schemas.microsoft.com/office/drawing/2014/main" id="{3A241D36-582B-37D2-BAC5-C897CD41B478}"/>
              </a:ext>
            </a:extLst>
          </p:cNvPr>
          <p:cNvPicPr>
            <a:picLocks noChangeAspect="1"/>
          </p:cNvPicPr>
          <p:nvPr/>
        </p:nvPicPr>
        <p:blipFill>
          <a:blip r:embed="rId3"/>
          <a:srcRect l="1056" r="5095"/>
          <a:stretch/>
        </p:blipFill>
        <p:spPr>
          <a:xfrm>
            <a:off x="137161" y="613650"/>
            <a:ext cx="5506322" cy="4407408"/>
          </a:xfrm>
          <a:prstGeom prst="rect">
            <a:avLst/>
          </a:prstGeom>
        </p:spPr>
      </p:pic>
      <p:pic>
        <p:nvPicPr>
          <p:cNvPr id="11" name="圖片 10">
            <a:extLst>
              <a:ext uri="{FF2B5EF4-FFF2-40B4-BE49-F238E27FC236}">
                <a16:creationId xmlns:a16="http://schemas.microsoft.com/office/drawing/2014/main" id="{7AB26084-9AAD-D042-C511-219C26CC13B7}"/>
              </a:ext>
            </a:extLst>
          </p:cNvPr>
          <p:cNvPicPr>
            <a:picLocks noChangeAspect="1"/>
          </p:cNvPicPr>
          <p:nvPr/>
        </p:nvPicPr>
        <p:blipFill>
          <a:blip r:embed="rId4"/>
          <a:srcRect t="784" b="1"/>
          <a:stretch/>
        </p:blipFill>
        <p:spPr>
          <a:xfrm>
            <a:off x="5917802" y="804672"/>
            <a:ext cx="5542845" cy="3172968"/>
          </a:xfrm>
          <a:prstGeom prst="rect">
            <a:avLst/>
          </a:prstGeom>
        </p:spPr>
      </p:pic>
    </p:spTree>
    <p:extLst>
      <p:ext uri="{BB962C8B-B14F-4D97-AF65-F5344CB8AC3E}">
        <p14:creationId xmlns:p14="http://schemas.microsoft.com/office/powerpoint/2010/main" val="3424625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F5EB-027E-7AB4-6C3C-EED9CC1C18B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8A31F47-406F-5F8E-507D-91282BF1C51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3D5AB8A-CBF1-E6CC-5E44-AF65A79F9895}"/>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RC Scheme Algorithm</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16" name="群組 15">
            <a:extLst>
              <a:ext uri="{FF2B5EF4-FFF2-40B4-BE49-F238E27FC236}">
                <a16:creationId xmlns:a16="http://schemas.microsoft.com/office/drawing/2014/main" id="{6C69B44A-2CE9-587E-FBF4-545E99931A1B}"/>
              </a:ext>
            </a:extLst>
          </p:cNvPr>
          <p:cNvGrpSpPr/>
          <p:nvPr/>
        </p:nvGrpSpPr>
        <p:grpSpPr>
          <a:xfrm>
            <a:off x="131652" y="2048607"/>
            <a:ext cx="3478324" cy="2760786"/>
            <a:chOff x="272796" y="1200576"/>
            <a:chExt cx="4148535" cy="3278497"/>
          </a:xfrm>
        </p:grpSpPr>
        <p:grpSp>
          <p:nvGrpSpPr>
            <p:cNvPr id="10" name="群組 9">
              <a:extLst>
                <a:ext uri="{FF2B5EF4-FFF2-40B4-BE49-F238E27FC236}">
                  <a16:creationId xmlns:a16="http://schemas.microsoft.com/office/drawing/2014/main" id="{A8D2DC54-F406-1360-32D8-840CCD441249}"/>
                </a:ext>
              </a:extLst>
            </p:cNvPr>
            <p:cNvGrpSpPr/>
            <p:nvPr/>
          </p:nvGrpSpPr>
          <p:grpSpPr>
            <a:xfrm>
              <a:off x="272796" y="1200576"/>
              <a:ext cx="4148535" cy="3278497"/>
              <a:chOff x="646176" y="1505376"/>
              <a:chExt cx="4148535" cy="3278497"/>
            </a:xfrm>
          </p:grpSpPr>
          <p:pic>
            <p:nvPicPr>
              <p:cNvPr id="5" name="圖片 4">
                <a:extLst>
                  <a:ext uri="{FF2B5EF4-FFF2-40B4-BE49-F238E27FC236}">
                    <a16:creationId xmlns:a16="http://schemas.microsoft.com/office/drawing/2014/main" id="{DF7C3FB5-8490-9A00-BA4C-951D4A029DF3}"/>
                  </a:ext>
                </a:extLst>
              </p:cNvPr>
              <p:cNvPicPr>
                <a:picLocks noChangeAspect="1"/>
              </p:cNvPicPr>
              <p:nvPr/>
            </p:nvPicPr>
            <p:blipFill>
              <a:blip r:embed="rId10"/>
              <a:srcRect l="1676" r="21413"/>
              <a:stretch/>
            </p:blipFill>
            <p:spPr>
              <a:xfrm>
                <a:off x="646176" y="1842516"/>
                <a:ext cx="4148535" cy="2941357"/>
              </a:xfrm>
              <a:prstGeom prst="rect">
                <a:avLst/>
              </a:prstGeom>
            </p:spPr>
          </p:pic>
          <p:cxnSp>
            <p:nvCxnSpPr>
              <p:cNvPr id="8" name="直線接點 7">
                <a:extLst>
                  <a:ext uri="{FF2B5EF4-FFF2-40B4-BE49-F238E27FC236}">
                    <a16:creationId xmlns:a16="http://schemas.microsoft.com/office/drawing/2014/main" id="{19ECB151-24E5-D511-CF87-651F858C78C2}"/>
                  </a:ext>
                </a:extLst>
              </p:cNvPr>
              <p:cNvCxnSpPr/>
              <p:nvPr/>
            </p:nvCxnSpPr>
            <p:spPr>
              <a:xfrm>
                <a:off x="2895600" y="1712976"/>
                <a:ext cx="0" cy="388620"/>
              </a:xfrm>
              <a:prstGeom prst="line">
                <a:avLst/>
              </a:prstGeom>
            </p:spPr>
            <p:style>
              <a:lnRef idx="2">
                <a:schemeClr val="dk1"/>
              </a:lnRef>
              <a:fillRef idx="0">
                <a:schemeClr val="dk1"/>
              </a:fillRef>
              <a:effectRef idx="1">
                <a:schemeClr val="dk1"/>
              </a:effectRef>
              <a:fontRef idx="minor">
                <a:schemeClr val="tx1"/>
              </a:fontRef>
            </p:style>
          </p:cxnSp>
          <p:sp>
            <p:nvSpPr>
              <p:cNvPr id="9" name="橢圓 8">
                <a:extLst>
                  <a:ext uri="{FF2B5EF4-FFF2-40B4-BE49-F238E27FC236}">
                    <a16:creationId xmlns:a16="http://schemas.microsoft.com/office/drawing/2014/main" id="{B8210A15-D815-6183-1E2F-BBD178AF8C7F}"/>
                  </a:ext>
                </a:extLst>
              </p:cNvPr>
              <p:cNvSpPr/>
              <p:nvPr/>
            </p:nvSpPr>
            <p:spPr>
              <a:xfrm>
                <a:off x="2797094" y="1505376"/>
                <a:ext cx="208800" cy="207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grpSp>
        <p:pic>
          <p:nvPicPr>
            <p:cNvPr id="12" name="圖片 11" descr="\documentclass{article}&#10;\usepackage{amsmath, xcolor,bm}&#10;\pagestyle{empty}&#10;\begin{document}&#10;&#10;$v$&#10;&#10;\end{document}" title="IguanaTex Bitmap Display">
              <a:extLst>
                <a:ext uri="{FF2B5EF4-FFF2-40B4-BE49-F238E27FC236}">
                  <a16:creationId xmlns:a16="http://schemas.microsoft.com/office/drawing/2014/main" id="{742295E7-958D-0153-738A-D2002246F755}"/>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2482837" y="1256013"/>
              <a:ext cx="101487" cy="102857"/>
            </a:xfrm>
            <a:prstGeom prst="rect">
              <a:avLst/>
            </a:prstGeom>
          </p:spPr>
        </p:pic>
      </p:grpSp>
      <p:pic>
        <p:nvPicPr>
          <p:cNvPr id="15" name="圖片 14" descr="\documentclass{article}&#10;\usepackage{amsmath, xcolor,bm}&#10;\pagestyle{empty}&#10;\begin{document}&#10;&#10;Min recovery Tree&#10;&#10;\end{document}" title="IguanaTex Bitmap Display">
            <a:extLst>
              <a:ext uri="{FF2B5EF4-FFF2-40B4-BE49-F238E27FC236}">
                <a16:creationId xmlns:a16="http://schemas.microsoft.com/office/drawing/2014/main" id="{3A0B9F15-DC52-29DA-A6DB-F0545596EF19}"/>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8709836" y="5036023"/>
            <a:ext cx="1566426" cy="175775"/>
          </a:xfrm>
          <a:prstGeom prst="rect">
            <a:avLst/>
          </a:prstGeom>
        </p:spPr>
      </p:pic>
      <p:grpSp>
        <p:nvGrpSpPr>
          <p:cNvPr id="29" name="群組 28">
            <a:extLst>
              <a:ext uri="{FF2B5EF4-FFF2-40B4-BE49-F238E27FC236}">
                <a16:creationId xmlns:a16="http://schemas.microsoft.com/office/drawing/2014/main" id="{25855BAF-9B58-5C40-C50A-858534F3BA60}"/>
              </a:ext>
            </a:extLst>
          </p:cNvPr>
          <p:cNvGrpSpPr/>
          <p:nvPr/>
        </p:nvGrpSpPr>
        <p:grpSpPr>
          <a:xfrm>
            <a:off x="4256761" y="1991839"/>
            <a:ext cx="3172268" cy="2874321"/>
            <a:chOff x="4233288" y="1991839"/>
            <a:chExt cx="3172268" cy="2874321"/>
          </a:xfrm>
        </p:grpSpPr>
        <p:pic>
          <p:nvPicPr>
            <p:cNvPr id="18" name="圖片 17">
              <a:extLst>
                <a:ext uri="{FF2B5EF4-FFF2-40B4-BE49-F238E27FC236}">
                  <a16:creationId xmlns:a16="http://schemas.microsoft.com/office/drawing/2014/main" id="{3357C715-ADAF-4B30-DF2F-76AC97FB1469}"/>
                </a:ext>
              </a:extLst>
            </p:cNvPr>
            <p:cNvPicPr>
              <a:picLocks noChangeAspect="1"/>
            </p:cNvPicPr>
            <p:nvPr/>
          </p:nvPicPr>
          <p:blipFill>
            <a:blip r:embed="rId13"/>
            <a:stretch>
              <a:fillRect/>
            </a:stretch>
          </p:blipFill>
          <p:spPr>
            <a:xfrm>
              <a:off x="4233288" y="2332156"/>
              <a:ext cx="3172268" cy="2534004"/>
            </a:xfrm>
            <a:prstGeom prst="rect">
              <a:avLst/>
            </a:prstGeom>
          </p:spPr>
        </p:pic>
        <p:cxnSp>
          <p:nvCxnSpPr>
            <p:cNvPr id="19" name="直線接點 18">
              <a:extLst>
                <a:ext uri="{FF2B5EF4-FFF2-40B4-BE49-F238E27FC236}">
                  <a16:creationId xmlns:a16="http://schemas.microsoft.com/office/drawing/2014/main" id="{E087413F-360A-9052-77B0-5E1708561808}"/>
                </a:ext>
              </a:extLst>
            </p:cNvPr>
            <p:cNvCxnSpPr/>
            <p:nvPr/>
          </p:nvCxnSpPr>
          <p:spPr>
            <a:xfrm>
              <a:off x="5784386" y="2166657"/>
              <a:ext cx="0" cy="327253"/>
            </a:xfrm>
            <a:prstGeom prst="line">
              <a:avLst/>
            </a:prstGeom>
          </p:spPr>
          <p:style>
            <a:lnRef idx="2">
              <a:schemeClr val="dk1"/>
            </a:lnRef>
            <a:fillRef idx="0">
              <a:schemeClr val="dk1"/>
            </a:fillRef>
            <a:effectRef idx="1">
              <a:schemeClr val="dk1"/>
            </a:effectRef>
            <a:fontRef idx="minor">
              <a:schemeClr val="tx1"/>
            </a:fontRef>
          </p:style>
        </p:cxnSp>
        <p:sp>
          <p:nvSpPr>
            <p:cNvPr id="20" name="橢圓 19">
              <a:extLst>
                <a:ext uri="{FF2B5EF4-FFF2-40B4-BE49-F238E27FC236}">
                  <a16:creationId xmlns:a16="http://schemas.microsoft.com/office/drawing/2014/main" id="{75C05C3A-E1AA-30E4-E72F-A5F33A6C8DFA}"/>
                </a:ext>
              </a:extLst>
            </p:cNvPr>
            <p:cNvSpPr/>
            <p:nvPr/>
          </p:nvSpPr>
          <p:spPr>
            <a:xfrm>
              <a:off x="5701794" y="1991839"/>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1" name="圖片 20" descr="\documentclass{article}&#10;\usepackage{amsmath, xcolor,bm}&#10;\pagestyle{empty}&#10;\begin{document}&#10;&#10;$v$&#10;&#10;\end{document}" title="IguanaTex Bitmap Display">
              <a:extLst>
                <a:ext uri="{FF2B5EF4-FFF2-40B4-BE49-F238E27FC236}">
                  <a16:creationId xmlns:a16="http://schemas.microsoft.com/office/drawing/2014/main" id="{3DEBB65D-EAD3-C828-21BE-E37292F1BF59}"/>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751366" y="2038522"/>
              <a:ext cx="85091" cy="86615"/>
            </a:xfrm>
            <a:prstGeom prst="rect">
              <a:avLst/>
            </a:prstGeom>
          </p:spPr>
        </p:pic>
      </p:grpSp>
      <p:grpSp>
        <p:nvGrpSpPr>
          <p:cNvPr id="28" name="群組 27">
            <a:extLst>
              <a:ext uri="{FF2B5EF4-FFF2-40B4-BE49-F238E27FC236}">
                <a16:creationId xmlns:a16="http://schemas.microsoft.com/office/drawing/2014/main" id="{DDF574AD-EFC9-05FA-2328-BC30368605AE}"/>
              </a:ext>
            </a:extLst>
          </p:cNvPr>
          <p:cNvGrpSpPr/>
          <p:nvPr/>
        </p:nvGrpSpPr>
        <p:grpSpPr>
          <a:xfrm>
            <a:off x="8010867" y="2006528"/>
            <a:ext cx="2743200" cy="2859632"/>
            <a:chOff x="8028869" y="2007087"/>
            <a:chExt cx="2743200" cy="2859632"/>
          </a:xfrm>
        </p:grpSpPr>
        <p:pic>
          <p:nvPicPr>
            <p:cNvPr id="24" name="圖片 23">
              <a:extLst>
                <a:ext uri="{FF2B5EF4-FFF2-40B4-BE49-F238E27FC236}">
                  <a16:creationId xmlns:a16="http://schemas.microsoft.com/office/drawing/2014/main" id="{3D15C796-0D1E-9ECB-1B22-814DC2704DD1}"/>
                </a:ext>
              </a:extLst>
            </p:cNvPr>
            <p:cNvPicPr>
              <a:picLocks noChangeAspect="1"/>
            </p:cNvPicPr>
            <p:nvPr/>
          </p:nvPicPr>
          <p:blipFill>
            <a:blip r:embed="rId14"/>
            <a:srcRect l="2716"/>
            <a:stretch/>
          </p:blipFill>
          <p:spPr>
            <a:xfrm>
              <a:off x="8028869" y="2351768"/>
              <a:ext cx="2743200" cy="2514951"/>
            </a:xfrm>
            <a:prstGeom prst="rect">
              <a:avLst/>
            </a:prstGeom>
          </p:spPr>
        </p:pic>
        <p:cxnSp>
          <p:nvCxnSpPr>
            <p:cNvPr id="25" name="直線接點 24">
              <a:extLst>
                <a:ext uri="{FF2B5EF4-FFF2-40B4-BE49-F238E27FC236}">
                  <a16:creationId xmlns:a16="http://schemas.microsoft.com/office/drawing/2014/main" id="{FD54ABD5-2809-879A-2AB9-5CE6346C6950}"/>
                </a:ext>
              </a:extLst>
            </p:cNvPr>
            <p:cNvCxnSpPr/>
            <p:nvPr/>
          </p:nvCxnSpPr>
          <p:spPr>
            <a:xfrm>
              <a:off x="9593643" y="2181905"/>
              <a:ext cx="0" cy="327253"/>
            </a:xfrm>
            <a:prstGeom prst="line">
              <a:avLst/>
            </a:prstGeom>
          </p:spPr>
          <p:style>
            <a:lnRef idx="2">
              <a:schemeClr val="dk1"/>
            </a:lnRef>
            <a:fillRef idx="0">
              <a:schemeClr val="dk1"/>
            </a:fillRef>
            <a:effectRef idx="1">
              <a:schemeClr val="dk1"/>
            </a:effectRef>
            <a:fontRef idx="minor">
              <a:schemeClr val="tx1"/>
            </a:fontRef>
          </p:style>
        </p:cxnSp>
        <p:sp>
          <p:nvSpPr>
            <p:cNvPr id="26" name="橢圓 25">
              <a:extLst>
                <a:ext uri="{FF2B5EF4-FFF2-40B4-BE49-F238E27FC236}">
                  <a16:creationId xmlns:a16="http://schemas.microsoft.com/office/drawing/2014/main" id="{5EF70215-84B2-25AB-8166-03601C0DB317}"/>
                </a:ext>
              </a:extLst>
            </p:cNvPr>
            <p:cNvSpPr/>
            <p:nvPr/>
          </p:nvSpPr>
          <p:spPr>
            <a:xfrm>
              <a:off x="9511051" y="2007087"/>
              <a:ext cx="175068" cy="1748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7" name="圖片 26" descr="\documentclass{article}&#10;\usepackage{amsmath, xcolor,bm}&#10;\pagestyle{empty}&#10;\begin{document}&#10;&#10;$v$&#10;&#10;\end{document}" title="IguanaTex Bitmap Display">
              <a:extLst>
                <a:ext uri="{FF2B5EF4-FFF2-40B4-BE49-F238E27FC236}">
                  <a16:creationId xmlns:a16="http://schemas.microsoft.com/office/drawing/2014/main" id="{A57ECBD1-9EC7-CDA4-7638-1F7FA1B6675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60623" y="2053770"/>
              <a:ext cx="85091" cy="86615"/>
            </a:xfrm>
            <a:prstGeom prst="rect">
              <a:avLst/>
            </a:prstGeom>
          </p:spPr>
        </p:pic>
      </p:grpSp>
      <p:cxnSp>
        <p:nvCxnSpPr>
          <p:cNvPr id="31" name="直線單箭頭接點 30">
            <a:extLst>
              <a:ext uri="{FF2B5EF4-FFF2-40B4-BE49-F238E27FC236}">
                <a16:creationId xmlns:a16="http://schemas.microsoft.com/office/drawing/2014/main" id="{69820549-A3B4-6768-D4D2-E0AD98E91E77}"/>
              </a:ext>
            </a:extLst>
          </p:cNvPr>
          <p:cNvCxnSpPr>
            <a:cxnSpLocks/>
          </p:cNvCxnSpPr>
          <p:nvPr/>
        </p:nvCxnSpPr>
        <p:spPr>
          <a:xfrm>
            <a:off x="3675888"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直線單箭頭接點 32">
            <a:extLst>
              <a:ext uri="{FF2B5EF4-FFF2-40B4-BE49-F238E27FC236}">
                <a16:creationId xmlns:a16="http://schemas.microsoft.com/office/drawing/2014/main" id="{79FEA29E-5925-EED0-2B96-546B2B72D6CE}"/>
              </a:ext>
            </a:extLst>
          </p:cNvPr>
          <p:cNvCxnSpPr>
            <a:cxnSpLocks/>
          </p:cNvCxnSpPr>
          <p:nvPr/>
        </p:nvCxnSpPr>
        <p:spPr>
          <a:xfrm>
            <a:off x="7429029" y="3694176"/>
            <a:ext cx="466344"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37" name="圖片 36" descr="\documentclass{article}&#10;\usepackage{amsmath, xcolor,bm}&#10;\pagestyle{empty}&#10;\begin{document}&#10;&#10;S(v) = 21&#10;&#10;\end{document}" title="IguanaTex Bitmap Display">
            <a:extLst>
              <a:ext uri="{FF2B5EF4-FFF2-40B4-BE49-F238E27FC236}">
                <a16:creationId xmlns:a16="http://schemas.microsoft.com/office/drawing/2014/main" id="{277DA855-E2A4-C2BB-4475-2F95F29FA6FA}"/>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1647344" y="1725701"/>
            <a:ext cx="844800" cy="203581"/>
          </a:xfrm>
          <a:prstGeom prst="rect">
            <a:avLst/>
          </a:prstGeom>
        </p:spPr>
      </p:pic>
      <p:pic>
        <p:nvPicPr>
          <p:cNvPr id="40" name="圖片 39" descr="\documentclass{article}&#10;\usepackage{amsmath, xcolor,bm}&#10;\pagestyle{empty}&#10;\begin{document}&#10;&#10;S(v) = 14&#10;&#10;\end{document}" title="IguanaTex Bitmap Display">
            <a:extLst>
              <a:ext uri="{FF2B5EF4-FFF2-40B4-BE49-F238E27FC236}">
                <a16:creationId xmlns:a16="http://schemas.microsoft.com/office/drawing/2014/main" id="{232AA095-B4CB-FC82-BABC-4E0D3980D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437531" y="1725702"/>
            <a:ext cx="855771" cy="203581"/>
          </a:xfrm>
          <a:prstGeom prst="rect">
            <a:avLst/>
          </a:prstGeom>
        </p:spPr>
      </p:pic>
      <p:pic>
        <p:nvPicPr>
          <p:cNvPr id="43" name="圖片 42" descr="\documentclass{article}&#10;\usepackage{amsmath, xcolor,bm}&#10;\pagestyle{empty}&#10;\begin{document}&#10;&#10;S(v) = 10&#10;&#10;\end{document}" title="IguanaTex Bitmap Display">
            <a:extLst>
              <a:ext uri="{FF2B5EF4-FFF2-40B4-BE49-F238E27FC236}">
                <a16:creationId xmlns:a16="http://schemas.microsoft.com/office/drawing/2014/main" id="{B7CFCA3C-7540-8EB9-0CE3-DB3400C86D10}"/>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9114735" y="1724499"/>
            <a:ext cx="853333" cy="203581"/>
          </a:xfrm>
          <a:prstGeom prst="rect">
            <a:avLst/>
          </a:prstGeom>
        </p:spPr>
      </p:pic>
    </p:spTree>
    <p:extLst>
      <p:ext uri="{BB962C8B-B14F-4D97-AF65-F5344CB8AC3E}">
        <p14:creationId xmlns:p14="http://schemas.microsoft.com/office/powerpoint/2010/main" val="282870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8960C30-9CF6-FAF3-A365-DAD73EC9DF35}"/>
              </a:ext>
            </a:extLst>
          </p:cNvPr>
          <p:cNvSpPr>
            <a:spLocks noGrp="1"/>
          </p:cNvSpPr>
          <p:nvPr>
            <p:ph type="sldNum" sz="quarter" idx="10"/>
          </p:nvPr>
        </p:nvSpPr>
        <p:spPr/>
        <p:txBody>
          <a:bodyPr/>
          <a:lstStyle/>
          <a:p>
            <a:fld id="{280088F6-7C6C-4B38-8F53-C0D87CD1D86B}" type="slidenum">
              <a:rPr lang="zh-TW" altLang="en-US" smtClean="0"/>
              <a:pPr/>
              <a:t>5</a:t>
            </a:fld>
            <a:endParaRPr lang="zh-TW" altLang="en-US" dirty="0"/>
          </a:p>
        </p:txBody>
      </p:sp>
      <p:pic>
        <p:nvPicPr>
          <p:cNvPr id="4" name="圖片 3">
            <a:extLst>
              <a:ext uri="{FF2B5EF4-FFF2-40B4-BE49-F238E27FC236}">
                <a16:creationId xmlns:a16="http://schemas.microsoft.com/office/drawing/2014/main" id="{C8549B5A-1017-AC84-6C6A-485819D521C6}"/>
              </a:ext>
            </a:extLst>
          </p:cNvPr>
          <p:cNvPicPr>
            <a:picLocks noChangeAspect="1"/>
          </p:cNvPicPr>
          <p:nvPr/>
        </p:nvPicPr>
        <p:blipFill>
          <a:blip r:embed="rId2"/>
          <a:stretch>
            <a:fillRect/>
          </a:stretch>
        </p:blipFill>
        <p:spPr>
          <a:xfrm>
            <a:off x="811508" y="1561665"/>
            <a:ext cx="10431331" cy="4029637"/>
          </a:xfrm>
          <a:prstGeom prst="rect">
            <a:avLst/>
          </a:prstGeom>
        </p:spPr>
      </p:pic>
      <p:sp>
        <p:nvSpPr>
          <p:cNvPr id="5" name="文字方塊 4">
            <a:extLst>
              <a:ext uri="{FF2B5EF4-FFF2-40B4-BE49-F238E27FC236}">
                <a16:creationId xmlns:a16="http://schemas.microsoft.com/office/drawing/2014/main" id="{40CC1C8A-1DA6-0869-31C8-4063A5A920DD}"/>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NNBP</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H_96_48 with 4bit quantization</a:t>
            </a:r>
          </a:p>
        </p:txBody>
      </p:sp>
    </p:spTree>
    <p:extLst>
      <p:ext uri="{BB962C8B-B14F-4D97-AF65-F5344CB8AC3E}">
        <p14:creationId xmlns:p14="http://schemas.microsoft.com/office/powerpoint/2010/main" val="2755073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83B4-25EF-CEC8-182B-26E94B5B38BF}"/>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EBB571-591B-3535-9DBB-F506D090105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6CB33B39-1D7F-1195-A86A-226940F43C10}"/>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Puncture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45" name="圖片 44" descr="\documentclass{article}&#10;\usepackage{amsmath, xcolor,bm}&#10;\pagestyle{empty}&#10;\begin{document}&#10;&#10;Compare different puncturing algorithm : &#10;&#10;\end{document}" title="IguanaTex Bitmap Display">
            <a:extLst>
              <a:ext uri="{FF2B5EF4-FFF2-40B4-BE49-F238E27FC236}">
                <a16:creationId xmlns:a16="http://schemas.microsoft.com/office/drawing/2014/main" id="{28794D7D-E153-F6D5-4D55-79270A52B5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3728" y="949129"/>
            <a:ext cx="4107428" cy="207086"/>
          </a:xfrm>
          <a:prstGeom prst="rect">
            <a:avLst/>
          </a:prstGeom>
        </p:spPr>
      </p:pic>
      <p:pic>
        <p:nvPicPr>
          <p:cNvPr id="5" name="圖片 4" descr="一張含有 文字, 行, 圖表, 繪圖 的圖片&#10;&#10;AI 產生的內容可能不正確。">
            <a:extLst>
              <a:ext uri="{FF2B5EF4-FFF2-40B4-BE49-F238E27FC236}">
                <a16:creationId xmlns:a16="http://schemas.microsoft.com/office/drawing/2014/main" id="{1BD7C706-EEFD-70BD-9213-ADECA0EFC4F8}"/>
              </a:ext>
            </a:extLst>
          </p:cNvPr>
          <p:cNvPicPr>
            <a:picLocks noChangeAspect="1"/>
          </p:cNvPicPr>
          <p:nvPr/>
        </p:nvPicPr>
        <p:blipFill>
          <a:blip r:embed="rId5">
            <a:extLst>
              <a:ext uri="{28A0092B-C50C-407E-A947-70E740481C1C}">
                <a14:useLocalDpi xmlns:a14="http://schemas.microsoft.com/office/drawing/2010/main" val="0"/>
              </a:ext>
            </a:extLst>
          </a:blip>
          <a:srcRect l="2828" t="2596" r="6951" b="1884"/>
          <a:stretch>
            <a:fillRect/>
          </a:stretch>
        </p:blipFill>
        <p:spPr>
          <a:xfrm>
            <a:off x="2916051" y="1275363"/>
            <a:ext cx="6359898" cy="5050024"/>
          </a:xfrm>
          <a:prstGeom prst="rect">
            <a:avLst/>
          </a:prstGeom>
        </p:spPr>
      </p:pic>
    </p:spTree>
    <p:extLst>
      <p:ext uri="{BB962C8B-B14F-4D97-AF65-F5344CB8AC3E}">
        <p14:creationId xmlns:p14="http://schemas.microsoft.com/office/powerpoint/2010/main" val="738873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63101-4D2D-406D-6CAC-5034919C28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D91049-DDAF-E42F-2A01-2259872247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C84B5E41-E782-4C56-D769-0CE8D765336C}"/>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5D79C8C9-5035-4DCB-5932-13C2A108D8D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2881829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8695-2CCA-5B9A-3E6A-BE2F2C616D6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4BD291-1358-FC31-68BF-1EB52096E7E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1A26D86-7FC3-57BD-8339-C924E7FD7D8B}"/>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Origin Structure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圖片 5">
            <a:extLst>
              <a:ext uri="{FF2B5EF4-FFF2-40B4-BE49-F238E27FC236}">
                <a16:creationId xmlns:a16="http://schemas.microsoft.com/office/drawing/2014/main" id="{A3EBFB4B-B6C1-36B8-DA8D-281D50CB0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06" y="1298552"/>
            <a:ext cx="10643191" cy="2578214"/>
          </a:xfrm>
          <a:prstGeom prst="rect">
            <a:avLst/>
          </a:prstGeom>
        </p:spPr>
      </p:pic>
      <p:pic>
        <p:nvPicPr>
          <p:cNvPr id="23" name="圖片 22" descr="\documentclass{article}&#10;\usepackage{amsmath, xcolor}&#10;\pagestyle{empty}&#10;\begin{document}&#10;&#10;Combine Tanner Graph : &#10;&#10;\end{document}" title="IguanaTex Bitmap Display">
            <a:extLst>
              <a:ext uri="{FF2B5EF4-FFF2-40B4-BE49-F238E27FC236}">
                <a16:creationId xmlns:a16="http://schemas.microsoft.com/office/drawing/2014/main" id="{56E24C1E-A114-821D-B79B-91C7D16659B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77" name="圖片 76" descr="\documentclass{article}&#10;\usepackage{amsmath, xcolor,bm}&#10;\pagestyle{empty}&#10;\begin{document}&#10;&#10;&#10;\[&#10;\bm{H}_{Combine}:\quad&#10;\begin{bmatrix}&#10;\bm{H}_{\text{payload}} &amp; \bm{0} &amp; \bm{0} \\[6pt]&#10;\bm{0}               &amp; \bm{H}_{\text{extra}}   &amp; \bm{0} \\[6pt]&#10;\bm{M}_{\text{Puncpos}} &amp; \bm{I}               &amp; \bm{I}&#10;\end{bmatrix}&#10;\]&#10;&#10;&#10;\end{document}" title="IguanaTex Bitmap Display">
            <a:extLst>
              <a:ext uri="{FF2B5EF4-FFF2-40B4-BE49-F238E27FC236}">
                <a16:creationId xmlns:a16="http://schemas.microsoft.com/office/drawing/2014/main" id="{7CE6D419-F42E-F4EE-AF31-10EC0D26AEC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48942" y="4984714"/>
            <a:ext cx="3786515" cy="1093028"/>
          </a:xfrm>
          <a:prstGeom prst="rect">
            <a:avLst/>
          </a:prstGeom>
        </p:spPr>
      </p:pic>
      <p:sp>
        <p:nvSpPr>
          <p:cNvPr id="40" name="矩形 39">
            <a:extLst>
              <a:ext uri="{FF2B5EF4-FFF2-40B4-BE49-F238E27FC236}">
                <a16:creationId xmlns:a16="http://schemas.microsoft.com/office/drawing/2014/main" id="{7F157CB1-B180-5581-FB88-C32B68082DAD}"/>
              </a:ext>
            </a:extLst>
          </p:cNvPr>
          <p:cNvSpPr/>
          <p:nvPr/>
        </p:nvSpPr>
        <p:spPr>
          <a:xfrm>
            <a:off x="1389790" y="3591830"/>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P2</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3" name="矩形 42">
            <a:extLst>
              <a:ext uri="{FF2B5EF4-FFF2-40B4-BE49-F238E27FC236}">
                <a16:creationId xmlns:a16="http://schemas.microsoft.com/office/drawing/2014/main" id="{2433F644-B552-2A57-F7EF-BCB208A4F24D}"/>
              </a:ext>
            </a:extLst>
          </p:cNvPr>
          <p:cNvSpPr/>
          <p:nvPr/>
        </p:nvSpPr>
        <p:spPr>
          <a:xfrm>
            <a:off x="2496132" y="3591830"/>
            <a:ext cx="428323"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P4</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 name="矩形 43">
            <a:extLst>
              <a:ext uri="{FF2B5EF4-FFF2-40B4-BE49-F238E27FC236}">
                <a16:creationId xmlns:a16="http://schemas.microsoft.com/office/drawing/2014/main" id="{A588D679-E2B8-F6F3-0E9C-6175F95A1DEC}"/>
              </a:ext>
            </a:extLst>
          </p:cNvPr>
          <p:cNvSpPr/>
          <p:nvPr/>
        </p:nvSpPr>
        <p:spPr>
          <a:xfrm>
            <a:off x="3637690" y="3591830"/>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P6</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5" name="矩形 44">
            <a:extLst>
              <a:ext uri="{FF2B5EF4-FFF2-40B4-BE49-F238E27FC236}">
                <a16:creationId xmlns:a16="http://schemas.microsoft.com/office/drawing/2014/main" id="{746F8ADD-625E-4B6D-660F-E3CC8EE57872}"/>
              </a:ext>
            </a:extLst>
          </p:cNvPr>
          <p:cNvSpPr/>
          <p:nvPr/>
        </p:nvSpPr>
        <p:spPr>
          <a:xfrm>
            <a:off x="4744032" y="3591830"/>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P8</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6" name="矩形 45">
            <a:extLst>
              <a:ext uri="{FF2B5EF4-FFF2-40B4-BE49-F238E27FC236}">
                <a16:creationId xmlns:a16="http://schemas.microsoft.com/office/drawing/2014/main" id="{5F8EAEF6-79D4-BEE6-14CB-DA473771E05D}"/>
              </a:ext>
            </a:extLst>
          </p:cNvPr>
          <p:cNvSpPr/>
          <p:nvPr/>
        </p:nvSpPr>
        <p:spPr>
          <a:xfrm>
            <a:off x="5321595" y="3591830"/>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P9</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7" name="矩形 46">
            <a:extLst>
              <a:ext uri="{FF2B5EF4-FFF2-40B4-BE49-F238E27FC236}">
                <a16:creationId xmlns:a16="http://schemas.microsoft.com/office/drawing/2014/main" id="{B19C90A0-6767-EFD8-646E-EAEC5268195E}"/>
              </a:ext>
            </a:extLst>
          </p:cNvPr>
          <p:cNvSpPr/>
          <p:nvPr/>
        </p:nvSpPr>
        <p:spPr>
          <a:xfrm>
            <a:off x="5824130" y="3591830"/>
            <a:ext cx="543740"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P10</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8A7C8C6F-5BA6-0A96-DD86-FC1DFE35E8FA}"/>
              </a:ext>
            </a:extLst>
          </p:cNvPr>
          <p:cNvSpPr/>
          <p:nvPr/>
        </p:nvSpPr>
        <p:spPr>
          <a:xfrm>
            <a:off x="9134464" y="3591830"/>
            <a:ext cx="59022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P1^E1</a:t>
            </a:r>
            <a:endParaRPr kumimoji="0" lang="zh-TW" altLang="en-US"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3" name="矩形 52">
            <a:extLst>
              <a:ext uri="{FF2B5EF4-FFF2-40B4-BE49-F238E27FC236}">
                <a16:creationId xmlns:a16="http://schemas.microsoft.com/office/drawing/2014/main" id="{DF728A2A-DC66-71A3-76BE-BDF0E2F0145E}"/>
              </a:ext>
            </a:extLst>
          </p:cNvPr>
          <p:cNvSpPr/>
          <p:nvPr/>
        </p:nvSpPr>
        <p:spPr>
          <a:xfrm>
            <a:off x="9775800" y="3599767"/>
            <a:ext cx="59022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P3^E2</a:t>
            </a:r>
            <a:endParaRPr kumimoji="0" lang="zh-TW" altLang="en-US"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4" name="矩形 53">
            <a:extLst>
              <a:ext uri="{FF2B5EF4-FFF2-40B4-BE49-F238E27FC236}">
                <a16:creationId xmlns:a16="http://schemas.microsoft.com/office/drawing/2014/main" id="{29191D2C-D6DC-3204-C5D5-1B7DE556C200}"/>
              </a:ext>
            </a:extLst>
          </p:cNvPr>
          <p:cNvSpPr/>
          <p:nvPr/>
        </p:nvSpPr>
        <p:spPr>
          <a:xfrm>
            <a:off x="10417136" y="3599767"/>
            <a:ext cx="59022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P5^E3</a:t>
            </a:r>
            <a:endParaRPr kumimoji="0" lang="zh-TW" altLang="en-US"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5" name="矩形 54">
            <a:extLst>
              <a:ext uri="{FF2B5EF4-FFF2-40B4-BE49-F238E27FC236}">
                <a16:creationId xmlns:a16="http://schemas.microsoft.com/office/drawing/2014/main" id="{FD5DC9B9-4F43-1249-CE12-C709F06C05E7}"/>
              </a:ext>
            </a:extLst>
          </p:cNvPr>
          <p:cNvSpPr/>
          <p:nvPr/>
        </p:nvSpPr>
        <p:spPr>
          <a:xfrm>
            <a:off x="11064398" y="3591830"/>
            <a:ext cx="59022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P7^E3</a:t>
            </a:r>
            <a:endParaRPr kumimoji="0" lang="zh-TW" altLang="en-US" sz="12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6" name="橢圓 55">
            <a:extLst>
              <a:ext uri="{FF2B5EF4-FFF2-40B4-BE49-F238E27FC236}">
                <a16:creationId xmlns:a16="http://schemas.microsoft.com/office/drawing/2014/main" id="{E1987DA0-BC7A-502C-DBB9-10BEA56E348D}"/>
              </a:ext>
            </a:extLst>
          </p:cNvPr>
          <p:cNvSpPr/>
          <p:nvPr/>
        </p:nvSpPr>
        <p:spPr>
          <a:xfrm>
            <a:off x="782817"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372710CA-CB74-24A2-AE83-B85E4B1E1854}"/>
              </a:ext>
            </a:extLst>
          </p:cNvPr>
          <p:cNvSpPr/>
          <p:nvPr/>
        </p:nvSpPr>
        <p:spPr>
          <a:xfrm>
            <a:off x="1929814"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D38BB2E1-63D5-D07F-00B4-68086884B272}"/>
              </a:ext>
            </a:extLst>
          </p:cNvPr>
          <p:cNvSpPr/>
          <p:nvPr/>
        </p:nvSpPr>
        <p:spPr>
          <a:xfrm>
            <a:off x="3061718"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D81432AE-FEFB-015F-1BCD-60BF03DB7468}"/>
              </a:ext>
            </a:extLst>
          </p:cNvPr>
          <p:cNvSpPr/>
          <p:nvPr/>
        </p:nvSpPr>
        <p:spPr>
          <a:xfrm>
            <a:off x="4174200" y="3145616"/>
            <a:ext cx="468000" cy="46800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EAD21273-C77E-B445-53E6-C16636AAAFC1}"/>
              </a:ext>
            </a:extLst>
          </p:cNvPr>
          <p:cNvSpPr/>
          <p:nvPr/>
        </p:nvSpPr>
        <p:spPr>
          <a:xfrm>
            <a:off x="694944" y="1491154"/>
            <a:ext cx="5672926" cy="24700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59B1841A-6390-559D-4358-B1D4600B833E}"/>
              </a:ext>
            </a:extLst>
          </p:cNvPr>
          <p:cNvSpPr/>
          <p:nvPr/>
        </p:nvSpPr>
        <p:spPr>
          <a:xfrm>
            <a:off x="6475843" y="1491154"/>
            <a:ext cx="2521632" cy="247000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7" name="圖片 6"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416BD690-FCC5-7A0C-3BAA-2E244250F61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127417" y="5468214"/>
            <a:ext cx="3010286" cy="223543"/>
          </a:xfrm>
          <a:prstGeom prst="rect">
            <a:avLst/>
          </a:prstGeom>
        </p:spPr>
      </p:pic>
      <p:pic>
        <p:nvPicPr>
          <p:cNvPr id="9" name="圖片 8"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CE9FB470-3CE5-E662-C5C0-9C4BB265D5F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18415" y="4321118"/>
            <a:ext cx="3219275" cy="538849"/>
          </a:xfrm>
          <a:prstGeom prst="rect">
            <a:avLst/>
          </a:prstGeom>
        </p:spPr>
      </p:pic>
      <p:pic>
        <p:nvPicPr>
          <p:cNvPr id="8" name="圖片 7" descr="\documentclass{article}&#10;\usepackage{amsmath, xcolor}&#10;\pagestyle{empty}&#10;\begin{document}&#10;&#10;Payload Tanner Graph &#10;&#10;\end{document}" title="IguanaTex Bitmap Display">
            <a:extLst>
              <a:ext uri="{FF2B5EF4-FFF2-40B4-BE49-F238E27FC236}">
                <a16:creationId xmlns:a16="http://schemas.microsoft.com/office/drawing/2014/main" id="{217F7AEA-07AA-E1CF-7369-785DFDF8A15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890030" y="1288834"/>
            <a:ext cx="1766400" cy="161067"/>
          </a:xfrm>
          <a:prstGeom prst="rect">
            <a:avLst/>
          </a:prstGeom>
        </p:spPr>
      </p:pic>
      <p:pic>
        <p:nvPicPr>
          <p:cNvPr id="10" name="圖片 9" descr="\documentclass{article}&#10;\usepackage{amsmath, xcolor}&#10;\pagestyle{empty}&#10;\begin{document}&#10;&#10;Extra Tanner Graph &#10;&#10;\end{document}" title="IguanaTex Bitmap Display">
            <a:extLst>
              <a:ext uri="{FF2B5EF4-FFF2-40B4-BE49-F238E27FC236}">
                <a16:creationId xmlns:a16="http://schemas.microsoft.com/office/drawing/2014/main" id="{EFBFCF58-7FC9-F974-AD7E-8B658C660305}"/>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48394" y="1260856"/>
            <a:ext cx="1589333" cy="158934"/>
          </a:xfrm>
          <a:prstGeom prst="rect">
            <a:avLst/>
          </a:prstGeom>
        </p:spPr>
      </p:pic>
    </p:spTree>
    <p:extLst>
      <p:ext uri="{BB962C8B-B14F-4D97-AF65-F5344CB8AC3E}">
        <p14:creationId xmlns:p14="http://schemas.microsoft.com/office/powerpoint/2010/main" val="11974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304E-8CD3-567D-6094-A334F38075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0DFBB5-61AF-0E4C-D016-33EDCCCE3FF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61F48CA-3080-B099-C147-089248C405B1}"/>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Origin Structure – Code-Rate Fix</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2" name="圖片 11" descr="\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title="IguanaTex Bitmap Display">
            <a:extLst>
              <a:ext uri="{FF2B5EF4-FFF2-40B4-BE49-F238E27FC236}">
                <a16:creationId xmlns:a16="http://schemas.microsoft.com/office/drawing/2014/main" id="{6AA577D8-A4BC-EECE-72D3-A2148CDFF3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99382" y="810273"/>
            <a:ext cx="6949019" cy="1124258"/>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13B051B4-A6D2-71FB-4D5C-8CC42C7A1345}"/>
              </a:ext>
            </a:extLst>
          </p:cNvPr>
          <p:cNvPicPr>
            <a:picLocks noChangeAspect="1"/>
          </p:cNvPicPr>
          <p:nvPr/>
        </p:nvPicPr>
        <p:blipFill>
          <a:blip r:embed="rId6">
            <a:extLst>
              <a:ext uri="{28A0092B-C50C-407E-A947-70E740481C1C}">
                <a14:useLocalDpi xmlns:a14="http://schemas.microsoft.com/office/drawing/2010/main" val="0"/>
              </a:ext>
            </a:extLst>
          </a:blip>
          <a:srcRect l="2489" t="1903" r="6528"/>
          <a:stretch/>
        </p:blipFill>
        <p:spPr>
          <a:xfrm>
            <a:off x="6285896" y="2693870"/>
            <a:ext cx="4567607" cy="3693600"/>
          </a:xfrm>
          <a:prstGeom prst="rect">
            <a:avLst/>
          </a:prstGeom>
        </p:spPr>
      </p:pic>
      <p:pic>
        <p:nvPicPr>
          <p:cNvPr id="16" name="圖片 15" descr="一張含有 文字, 行, 繪圖, 圖表 的圖片&#10;&#10;AI 產生的內容可能不正確。">
            <a:extLst>
              <a:ext uri="{FF2B5EF4-FFF2-40B4-BE49-F238E27FC236}">
                <a16:creationId xmlns:a16="http://schemas.microsoft.com/office/drawing/2014/main" id="{0D2F27FC-976E-FC52-3DFC-2EC49283CA41}"/>
              </a:ext>
            </a:extLst>
          </p:cNvPr>
          <p:cNvPicPr>
            <a:picLocks noChangeAspect="1"/>
          </p:cNvPicPr>
          <p:nvPr/>
        </p:nvPicPr>
        <p:blipFill>
          <a:blip r:embed="rId7">
            <a:extLst>
              <a:ext uri="{28A0092B-C50C-407E-A947-70E740481C1C}">
                <a14:useLocalDpi xmlns:a14="http://schemas.microsoft.com/office/drawing/2010/main" val="0"/>
              </a:ext>
            </a:extLst>
          </a:blip>
          <a:srcRect l="2694" t="2596" r="6551"/>
          <a:stretch/>
        </p:blipFill>
        <p:spPr>
          <a:xfrm>
            <a:off x="1319905" y="2693870"/>
            <a:ext cx="4586200" cy="3691673"/>
          </a:xfrm>
          <a:prstGeom prst="rect">
            <a:avLst/>
          </a:prstGeom>
        </p:spPr>
      </p:pic>
      <p:pic>
        <p:nvPicPr>
          <p:cNvPr id="17" name="圖片 16"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A861CC11-209E-EF91-9991-DF414F8B210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99382" y="2185011"/>
            <a:ext cx="1421156" cy="425011"/>
          </a:xfrm>
          <a:prstGeom prst="rect">
            <a:avLst/>
          </a:prstGeom>
        </p:spPr>
      </p:pic>
    </p:spTree>
    <p:extLst>
      <p:ext uri="{BB962C8B-B14F-4D97-AF65-F5344CB8AC3E}">
        <p14:creationId xmlns:p14="http://schemas.microsoft.com/office/powerpoint/2010/main" val="1481505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91E0-9290-BD9B-9FB9-2D693AD179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E100C8-8C7F-40AA-C6A9-759F074AB3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3B6362F-8AEA-AB4B-0895-99A4C604AFEC}"/>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Origin Structure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64F8FF57-7FB1-918B-E925-BE1F181A1B2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662" y="1248290"/>
            <a:ext cx="1421156" cy="425011"/>
          </a:xfrm>
          <a:prstGeom prst="rect">
            <a:avLst/>
          </a:prstGeom>
        </p:spPr>
      </p:pic>
      <p:pic>
        <p:nvPicPr>
          <p:cNvPr id="7" name="圖片 6" descr="一張含有 文字, 行, 螢幕擷取畫面, 繪圖 的圖片&#10;&#10;AI 產生的內容可能不正確。">
            <a:extLst>
              <a:ext uri="{FF2B5EF4-FFF2-40B4-BE49-F238E27FC236}">
                <a16:creationId xmlns:a16="http://schemas.microsoft.com/office/drawing/2014/main" id="{781178AB-39CE-8EC9-929E-88832EA2EAE3}"/>
              </a:ext>
            </a:extLst>
          </p:cNvPr>
          <p:cNvPicPr>
            <a:picLocks noChangeAspect="1"/>
          </p:cNvPicPr>
          <p:nvPr/>
        </p:nvPicPr>
        <p:blipFill>
          <a:blip r:embed="rId5">
            <a:extLst>
              <a:ext uri="{28A0092B-C50C-407E-A947-70E740481C1C}">
                <a14:useLocalDpi xmlns:a14="http://schemas.microsoft.com/office/drawing/2010/main" val="0"/>
              </a:ext>
            </a:extLst>
          </a:blip>
          <a:srcRect l="2699" t="3056" r="6204"/>
          <a:stretch/>
        </p:blipFill>
        <p:spPr>
          <a:xfrm>
            <a:off x="6331184" y="1901710"/>
            <a:ext cx="4645786" cy="3708000"/>
          </a:xfrm>
          <a:prstGeom prst="rect">
            <a:avLst/>
          </a:prstGeom>
        </p:spPr>
      </p:pic>
      <p:pic>
        <p:nvPicPr>
          <p:cNvPr id="9" name="圖片 8" descr="一張含有 文字, 行, 螢幕擷取畫面, 圖表 的圖片&#10;&#10;AI 產生的內容可能不正確。">
            <a:extLst>
              <a:ext uri="{FF2B5EF4-FFF2-40B4-BE49-F238E27FC236}">
                <a16:creationId xmlns:a16="http://schemas.microsoft.com/office/drawing/2014/main" id="{87F0FFA5-9108-FC5F-1D8E-97B492306406}"/>
              </a:ext>
            </a:extLst>
          </p:cNvPr>
          <p:cNvPicPr>
            <a:picLocks noChangeAspect="1"/>
          </p:cNvPicPr>
          <p:nvPr/>
        </p:nvPicPr>
        <p:blipFill>
          <a:blip r:embed="rId6">
            <a:extLst>
              <a:ext uri="{28A0092B-C50C-407E-A947-70E740481C1C}">
                <a14:useLocalDpi xmlns:a14="http://schemas.microsoft.com/office/drawing/2010/main" val="0"/>
              </a:ext>
            </a:extLst>
          </a:blip>
          <a:srcRect l="3015" t="3508" r="5432"/>
          <a:stretch/>
        </p:blipFill>
        <p:spPr>
          <a:xfrm>
            <a:off x="1169806" y="1901710"/>
            <a:ext cx="4691011" cy="3708000"/>
          </a:xfrm>
          <a:prstGeom prst="rect">
            <a:avLst/>
          </a:prstGeom>
        </p:spPr>
      </p:pic>
    </p:spTree>
    <p:extLst>
      <p:ext uri="{BB962C8B-B14F-4D97-AF65-F5344CB8AC3E}">
        <p14:creationId xmlns:p14="http://schemas.microsoft.com/office/powerpoint/2010/main" val="1399389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14E95C-02D3-A5C1-B745-5370488410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EBC13438-18E4-0F4C-61EA-D73BB9B95193}"/>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Origin Structure – Observation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圖片 5" descr="\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title="IguanaTex Bitmap Display">
            <a:extLst>
              <a:ext uri="{FF2B5EF4-FFF2-40B4-BE49-F238E27FC236}">
                <a16:creationId xmlns:a16="http://schemas.microsoft.com/office/drawing/2014/main" id="{86DD413C-8557-1ADD-A460-AE66B720998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7" y="1143366"/>
            <a:ext cx="8486348" cy="1361850"/>
          </a:xfrm>
          <a:prstGeom prst="rect">
            <a:avLst/>
          </a:prstGeom>
        </p:spPr>
      </p:pic>
    </p:spTree>
    <p:extLst>
      <p:ext uri="{BB962C8B-B14F-4D97-AF65-F5344CB8AC3E}">
        <p14:creationId xmlns:p14="http://schemas.microsoft.com/office/powerpoint/2010/main" val="474110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356-D5B9-FE16-1D7E-98A946EDBBB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71FA9E0-78E7-67B9-A43A-7A6D681C609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A8CAAE61-74DD-DCA0-495D-4C730A2A3693}"/>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213E19A6-395B-6126-4AB6-C38F89CADF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521097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69B6-9814-C317-63BB-4B0A96776757}"/>
            </a:ext>
          </a:extLst>
        </p:cNvPr>
        <p:cNvGrpSpPr/>
        <p:nvPr/>
      </p:nvGrpSpPr>
      <p:grpSpPr>
        <a:xfrm>
          <a:off x="0" y="0"/>
          <a:ext cx="0" cy="0"/>
          <a:chOff x="0" y="0"/>
          <a:chExt cx="0" cy="0"/>
        </a:xfrm>
      </p:grpSpPr>
      <p:pic>
        <p:nvPicPr>
          <p:cNvPr id="5" name="圖片 4" descr="一張含有 行, 圖表, 寫生, 白色 的圖片&#10;&#10;AI 產生的內容可能不正確。">
            <a:extLst>
              <a:ext uri="{FF2B5EF4-FFF2-40B4-BE49-F238E27FC236}">
                <a16:creationId xmlns:a16="http://schemas.microsoft.com/office/drawing/2014/main" id="{FD2AB151-57C2-7F6E-18F0-AD1958221249}"/>
              </a:ext>
            </a:extLst>
          </p:cNvPr>
          <p:cNvPicPr>
            <a:picLocks noChangeAspect="1"/>
          </p:cNvPicPr>
          <p:nvPr/>
        </p:nvPicPr>
        <p:blipFill>
          <a:blip r:embed="rId11"/>
          <a:srcRect t="8480" b="8918"/>
          <a:stretch/>
        </p:blipFill>
        <p:spPr>
          <a:xfrm>
            <a:off x="557826" y="1430916"/>
            <a:ext cx="10181628" cy="2316057"/>
          </a:xfrm>
          <a:prstGeom prst="rect">
            <a:avLst/>
          </a:prstGeom>
        </p:spPr>
      </p:pic>
      <p:sp>
        <p:nvSpPr>
          <p:cNvPr id="2" name="投影片編號版面配置區 1">
            <a:extLst>
              <a:ext uri="{FF2B5EF4-FFF2-40B4-BE49-F238E27FC236}">
                <a16:creationId xmlns:a16="http://schemas.microsoft.com/office/drawing/2014/main" id="{02B1C404-13B8-234D-C410-4B6C71A3C8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425F6E84-9A04-2C04-FE56-59DF3CC36838}"/>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Structure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descr="\documentclass{article}&#10;\usepackage{amsmath, xcolor}&#10;\pagestyle{empty}&#10;\begin{document}&#10;&#10;Combine Tanner Graph : &#10;&#10;\end{document}" title="IguanaTex Bitmap Display">
            <a:extLst>
              <a:ext uri="{FF2B5EF4-FFF2-40B4-BE49-F238E27FC236}">
                <a16:creationId xmlns:a16="http://schemas.microsoft.com/office/drawing/2014/main" id="{75B80A78-3FBF-29BC-C2A5-69B5750848D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sp>
        <p:nvSpPr>
          <p:cNvPr id="7" name="矩形 6">
            <a:extLst>
              <a:ext uri="{FF2B5EF4-FFF2-40B4-BE49-F238E27FC236}">
                <a16:creationId xmlns:a16="http://schemas.microsoft.com/office/drawing/2014/main" id="{FFFBB868-B481-58E4-291E-4B6C247049C4}"/>
              </a:ext>
            </a:extLst>
          </p:cNvPr>
          <p:cNvSpPr/>
          <p:nvPr/>
        </p:nvSpPr>
        <p:spPr>
          <a:xfrm>
            <a:off x="1168119" y="3662129"/>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P2</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矩形 7">
            <a:extLst>
              <a:ext uri="{FF2B5EF4-FFF2-40B4-BE49-F238E27FC236}">
                <a16:creationId xmlns:a16="http://schemas.microsoft.com/office/drawing/2014/main" id="{6756920F-4AFB-4B7D-314C-A280CCA3F21E}"/>
              </a:ext>
            </a:extLst>
          </p:cNvPr>
          <p:cNvSpPr/>
          <p:nvPr/>
        </p:nvSpPr>
        <p:spPr>
          <a:xfrm>
            <a:off x="2366822" y="3652893"/>
            <a:ext cx="428323"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P4</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 name="矩形 9">
            <a:extLst>
              <a:ext uri="{FF2B5EF4-FFF2-40B4-BE49-F238E27FC236}">
                <a16:creationId xmlns:a16="http://schemas.microsoft.com/office/drawing/2014/main" id="{0D95391E-1FF6-616B-0B75-116D6CE965F1}"/>
              </a:ext>
            </a:extLst>
          </p:cNvPr>
          <p:cNvSpPr/>
          <p:nvPr/>
        </p:nvSpPr>
        <p:spPr>
          <a:xfrm>
            <a:off x="3630918" y="3662129"/>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P6</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矩形 10">
            <a:extLst>
              <a:ext uri="{FF2B5EF4-FFF2-40B4-BE49-F238E27FC236}">
                <a16:creationId xmlns:a16="http://schemas.microsoft.com/office/drawing/2014/main" id="{741CDDE7-FD4F-0E1D-AC7B-0BDA8107D8DD}"/>
              </a:ext>
            </a:extLst>
          </p:cNvPr>
          <p:cNvSpPr/>
          <p:nvPr/>
        </p:nvSpPr>
        <p:spPr>
          <a:xfrm>
            <a:off x="4848829" y="3662129"/>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P8</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 name="矩形 11">
            <a:extLst>
              <a:ext uri="{FF2B5EF4-FFF2-40B4-BE49-F238E27FC236}">
                <a16:creationId xmlns:a16="http://schemas.microsoft.com/office/drawing/2014/main" id="{FA0DA82D-38A3-F6C8-67F4-E02671944501}"/>
              </a:ext>
            </a:extLst>
          </p:cNvPr>
          <p:cNvSpPr/>
          <p:nvPr/>
        </p:nvSpPr>
        <p:spPr>
          <a:xfrm>
            <a:off x="5454365" y="3662129"/>
            <a:ext cx="42832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P9</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 name="矩形 12">
            <a:extLst>
              <a:ext uri="{FF2B5EF4-FFF2-40B4-BE49-F238E27FC236}">
                <a16:creationId xmlns:a16="http://schemas.microsoft.com/office/drawing/2014/main" id="{AE76611C-79D2-9549-27FE-C3CAB5825F90}"/>
              </a:ext>
            </a:extLst>
          </p:cNvPr>
          <p:cNvSpPr/>
          <p:nvPr/>
        </p:nvSpPr>
        <p:spPr>
          <a:xfrm>
            <a:off x="5993844" y="3662129"/>
            <a:ext cx="543740"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P10</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3" name="圖片 22" descr="\documentclass{article}&#10;\usepackage{amsmath, xcolor,bm}&#10;\pagestyle{empty}&#10;\begin{document}&#10;&#10;&#10;\[&#10;\bm{H}_{Combine}:\quad&#10;\begin{bmatrix}&#10;\bm{H}_{\text{payload}} &amp; \bm{0} &amp; \bm{0} \\[6pt]&#10;\bm{0}               &amp; \bm{H}_{\text{extra}}   &amp; \bm{0} \\[6pt]&#10;\bm{M}_{\text{Puncpos}} &amp;  \bm{M}_{\text{extrapunc}}       &amp; \bm{I}&#10;\end{bmatrix}&#10;\]&#10;&#10;&#10;\end{document}" title="IguanaTex Bitmap Display">
            <a:extLst>
              <a:ext uri="{FF2B5EF4-FFF2-40B4-BE49-F238E27FC236}">
                <a16:creationId xmlns:a16="http://schemas.microsoft.com/office/drawing/2014/main" id="{33FDE689-8305-88D5-D92D-8D8D9E61A56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9407" y="5012933"/>
            <a:ext cx="4206172" cy="1093028"/>
          </a:xfrm>
          <a:prstGeom prst="rect">
            <a:avLst/>
          </a:prstGeom>
        </p:spPr>
      </p:pic>
      <p:sp>
        <p:nvSpPr>
          <p:cNvPr id="9" name="矩形 8">
            <a:extLst>
              <a:ext uri="{FF2B5EF4-FFF2-40B4-BE49-F238E27FC236}">
                <a16:creationId xmlns:a16="http://schemas.microsoft.com/office/drawing/2014/main" id="{EE7C0864-F9D8-8801-CC82-5B50EBA0A886}"/>
              </a:ext>
            </a:extLst>
          </p:cNvPr>
          <p:cNvSpPr/>
          <p:nvPr/>
        </p:nvSpPr>
        <p:spPr>
          <a:xfrm>
            <a:off x="8240727" y="3662129"/>
            <a:ext cx="441147"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E3</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 name="矩形 18">
            <a:extLst>
              <a:ext uri="{FF2B5EF4-FFF2-40B4-BE49-F238E27FC236}">
                <a16:creationId xmlns:a16="http://schemas.microsoft.com/office/drawing/2014/main" id="{B05AF8C9-B35F-735D-B7F2-CE0CA56FC8BF}"/>
              </a:ext>
            </a:extLst>
          </p:cNvPr>
          <p:cNvSpPr/>
          <p:nvPr/>
        </p:nvSpPr>
        <p:spPr>
          <a:xfrm>
            <a:off x="8928836" y="3665734"/>
            <a:ext cx="441147"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E4</a:t>
            </a:r>
            <a:endParaRPr kumimoji="0" lang="zh-TW" altLang="en-US" sz="18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0" name="矩形 19">
            <a:extLst>
              <a:ext uri="{FF2B5EF4-FFF2-40B4-BE49-F238E27FC236}">
                <a16:creationId xmlns:a16="http://schemas.microsoft.com/office/drawing/2014/main" id="{E6F9AB35-775B-3831-5E5C-ADD880CDEECF}"/>
              </a:ext>
            </a:extLst>
          </p:cNvPr>
          <p:cNvSpPr/>
          <p:nvPr/>
        </p:nvSpPr>
        <p:spPr>
          <a:xfrm>
            <a:off x="9526637" y="3680785"/>
            <a:ext cx="724878"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P1^E1</a:t>
            </a:r>
            <a:endParaRPr kumimoji="0" lang="zh-TW" altLang="en-US" sz="16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矩形 20">
            <a:extLst>
              <a:ext uri="{FF2B5EF4-FFF2-40B4-BE49-F238E27FC236}">
                <a16:creationId xmlns:a16="http://schemas.microsoft.com/office/drawing/2014/main" id="{AE6FE88E-283D-8C4F-0809-1550DCB24378}"/>
              </a:ext>
            </a:extLst>
          </p:cNvPr>
          <p:cNvSpPr/>
          <p:nvPr/>
        </p:nvSpPr>
        <p:spPr>
          <a:xfrm>
            <a:off x="10241230" y="3692907"/>
            <a:ext cx="724878"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P3^E2</a:t>
            </a:r>
            <a:endParaRPr kumimoji="0" lang="zh-TW" altLang="en-US" sz="1600" b="0" i="0" u="none" strike="noStrike" kern="1200" cap="none" spc="0" normalizeH="0" baseline="0" noProof="0" dirty="0">
              <a:ln w="0"/>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8" name="圖片 27" descr="\documentclass{article}&#10;\usepackage{amsmath, xcolor}&#10;\pagestyle{empty}&#10;\begin{document}&#10;\begin{itemize}&#10;\item filled circles: unpunctured variable nodes&#10;\item unfilled circles: punctured variable nodes&#10;\end{itemize}&#10;&#10;\end{document}" title="IguanaTex Bitmap Display">
            <a:extLst>
              <a:ext uri="{FF2B5EF4-FFF2-40B4-BE49-F238E27FC236}">
                <a16:creationId xmlns:a16="http://schemas.microsoft.com/office/drawing/2014/main" id="{73C66EBE-61E7-8A39-A6A9-FC066DE15B03}"/>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22582" y="4102443"/>
            <a:ext cx="3219275" cy="538849"/>
          </a:xfrm>
          <a:prstGeom prst="rect">
            <a:avLst/>
          </a:prstGeom>
        </p:spPr>
      </p:pic>
      <p:pic>
        <p:nvPicPr>
          <p:cNvPr id="26" name="圖片 25"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F2C94520-2E39-4077-3B47-9ED644805FA8}"/>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54365" y="5203541"/>
            <a:ext cx="3056915" cy="223543"/>
          </a:xfrm>
          <a:prstGeom prst="rect">
            <a:avLst/>
          </a:prstGeom>
        </p:spPr>
      </p:pic>
      <p:pic>
        <p:nvPicPr>
          <p:cNvPr id="18" name="圖片 17"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91183904-4661-7132-884A-D7556669848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51014" y="5763682"/>
            <a:ext cx="3187201" cy="223543"/>
          </a:xfrm>
          <a:prstGeom prst="rect">
            <a:avLst/>
          </a:prstGeom>
        </p:spPr>
      </p:pic>
      <p:sp>
        <p:nvSpPr>
          <p:cNvPr id="6" name="矩形 5">
            <a:extLst>
              <a:ext uri="{FF2B5EF4-FFF2-40B4-BE49-F238E27FC236}">
                <a16:creationId xmlns:a16="http://schemas.microsoft.com/office/drawing/2014/main" id="{A9FA3394-43E1-FF29-0D25-0A1984D5D73C}"/>
              </a:ext>
            </a:extLst>
          </p:cNvPr>
          <p:cNvSpPr/>
          <p:nvPr/>
        </p:nvSpPr>
        <p:spPr>
          <a:xfrm>
            <a:off x="566274" y="1440350"/>
            <a:ext cx="6038761" cy="257898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9D2FD7D1-1FE5-CE73-F1FA-64860C44843F}"/>
              </a:ext>
            </a:extLst>
          </p:cNvPr>
          <p:cNvSpPr/>
          <p:nvPr/>
        </p:nvSpPr>
        <p:spPr>
          <a:xfrm>
            <a:off x="6694237" y="1440350"/>
            <a:ext cx="2743199" cy="25789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16" name="圖片 15" descr="\documentclass{article}&#10;\usepackage{amsmath, xcolor}&#10;\pagestyle{empty}&#10;\begin{document}&#10;&#10;Payload Tanner Graph &#10;&#10;\end{document}" title="IguanaTex Bitmap Display">
            <a:extLst>
              <a:ext uri="{FF2B5EF4-FFF2-40B4-BE49-F238E27FC236}">
                <a16:creationId xmlns:a16="http://schemas.microsoft.com/office/drawing/2014/main" id="{37070ABB-082D-B350-9971-5F4343DC556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136078" y="1254121"/>
            <a:ext cx="1766400" cy="161067"/>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43C04DE0-47CB-44AB-9E29-FAA39F34E28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294442" y="1226143"/>
            <a:ext cx="1589333" cy="158934"/>
          </a:xfrm>
          <a:prstGeom prst="rect">
            <a:avLst/>
          </a:prstGeom>
        </p:spPr>
      </p:pic>
      <p:sp>
        <p:nvSpPr>
          <p:cNvPr id="22" name="矩形 21">
            <a:extLst>
              <a:ext uri="{FF2B5EF4-FFF2-40B4-BE49-F238E27FC236}">
                <a16:creationId xmlns:a16="http://schemas.microsoft.com/office/drawing/2014/main" id="{A56DFC05-E4BD-AB94-75E7-C7C1D5E4318C}"/>
              </a:ext>
            </a:extLst>
          </p:cNvPr>
          <p:cNvSpPr/>
          <p:nvPr/>
        </p:nvSpPr>
        <p:spPr>
          <a:xfrm>
            <a:off x="8240727" y="3251200"/>
            <a:ext cx="1129256" cy="4295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2F316E6F-35C9-E851-0B3D-1D10F58649BA}"/>
              </a:ext>
            </a:extLst>
          </p:cNvPr>
          <p:cNvCxnSpPr/>
          <p:nvPr/>
        </p:nvCxnSpPr>
        <p:spPr>
          <a:xfrm>
            <a:off x="8756775" y="3730291"/>
            <a:ext cx="254000" cy="578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圖片 29" descr="\documentclass{article}&#10;\usepackage{amsmath, xcolor,bm}&#10;\pagestyle{empty}&#10;\begin{document}&#10;&#10;Transmit parital extra bits(random choose)&#10;&#10;\end{document}" title="IguanaTex Bitmap Display">
            <a:extLst>
              <a:ext uri="{FF2B5EF4-FFF2-40B4-BE49-F238E27FC236}">
                <a16:creationId xmlns:a16="http://schemas.microsoft.com/office/drawing/2014/main" id="{1F02F9AF-2F95-BF70-DC97-2FD0945BA0F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7801340" y="4384054"/>
            <a:ext cx="4302172" cy="229029"/>
          </a:xfrm>
          <a:prstGeom prst="rect">
            <a:avLst/>
          </a:prstGeom>
        </p:spPr>
      </p:pic>
    </p:spTree>
    <p:extLst>
      <p:ext uri="{BB962C8B-B14F-4D97-AF65-F5344CB8AC3E}">
        <p14:creationId xmlns:p14="http://schemas.microsoft.com/office/powerpoint/2010/main" val="185818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64D04-2C01-1424-F969-720C114F2C7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43E1FD-27D9-1330-1C8C-244F77A383F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3FBCB8B1-B391-86E6-B065-068A258F5A7F}"/>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Structure – Simulation </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F7A9B0CF-EAB9-F0B1-4A3D-9625E0B5A68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8" name="圖片 7" descr="一張含有 文字, 行, 繪圖, 圖表 的圖片&#10;&#10;AI 產生的內容可能不正確。">
            <a:extLst>
              <a:ext uri="{FF2B5EF4-FFF2-40B4-BE49-F238E27FC236}">
                <a16:creationId xmlns:a16="http://schemas.microsoft.com/office/drawing/2014/main" id="{265B942C-FF4B-89E5-4241-23B431320C61}"/>
              </a:ext>
            </a:extLst>
          </p:cNvPr>
          <p:cNvPicPr>
            <a:picLocks noChangeAspect="1"/>
          </p:cNvPicPr>
          <p:nvPr/>
        </p:nvPicPr>
        <p:blipFill>
          <a:blip r:embed="rId5">
            <a:extLst>
              <a:ext uri="{28A0092B-C50C-407E-A947-70E740481C1C}">
                <a14:useLocalDpi xmlns:a14="http://schemas.microsoft.com/office/drawing/2010/main" val="0"/>
              </a:ext>
            </a:extLst>
          </a:blip>
          <a:srcRect l="3404" t="2596" r="6985"/>
          <a:stretch/>
        </p:blipFill>
        <p:spPr>
          <a:xfrm>
            <a:off x="6608687" y="1629243"/>
            <a:ext cx="4857586" cy="3960000"/>
          </a:xfrm>
          <a:prstGeom prst="rect">
            <a:avLst/>
          </a:prstGeom>
        </p:spPr>
      </p:pic>
      <p:pic>
        <p:nvPicPr>
          <p:cNvPr id="10" name="圖片 9" descr="一張含有 文字, 行, 繪圖, 數字 的圖片&#10;&#10;AI 產生的內容可能不正確。">
            <a:extLst>
              <a:ext uri="{FF2B5EF4-FFF2-40B4-BE49-F238E27FC236}">
                <a16:creationId xmlns:a16="http://schemas.microsoft.com/office/drawing/2014/main" id="{6A9D5DF4-B757-31FA-BD5D-70A1196C8EEC}"/>
              </a:ext>
            </a:extLst>
          </p:cNvPr>
          <p:cNvPicPr>
            <a:picLocks noChangeAspect="1"/>
          </p:cNvPicPr>
          <p:nvPr/>
        </p:nvPicPr>
        <p:blipFill>
          <a:blip r:embed="rId6">
            <a:extLst>
              <a:ext uri="{28A0092B-C50C-407E-A947-70E740481C1C}">
                <a14:useLocalDpi xmlns:a14="http://schemas.microsoft.com/office/drawing/2010/main" val="0"/>
              </a:ext>
            </a:extLst>
          </a:blip>
          <a:srcRect l="3244" t="3508" r="6002"/>
          <a:stretch/>
        </p:blipFill>
        <p:spPr>
          <a:xfrm>
            <a:off x="819068" y="1629243"/>
            <a:ext cx="4966036" cy="3960000"/>
          </a:xfrm>
          <a:prstGeom prst="rect">
            <a:avLst/>
          </a:prstGeom>
        </p:spPr>
      </p:pic>
    </p:spTree>
    <p:extLst>
      <p:ext uri="{BB962C8B-B14F-4D97-AF65-F5344CB8AC3E}">
        <p14:creationId xmlns:p14="http://schemas.microsoft.com/office/powerpoint/2010/main" val="177514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4749-0BDA-3962-3A95-6BCF14D706C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48F271B-0061-4E84-7624-65661A43DC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7747AB54-65C1-F974-A07F-2F1A5A59C533}"/>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Structure – Simulation </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886B622D-648E-4FBA-4B68-F54D66964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3AB6467D-50E8-CC68-FF94-32BF7070E0A5}"/>
              </a:ext>
            </a:extLst>
          </p:cNvPr>
          <p:cNvPicPr>
            <a:picLocks noChangeAspect="1"/>
          </p:cNvPicPr>
          <p:nvPr/>
        </p:nvPicPr>
        <p:blipFill>
          <a:blip r:embed="rId5">
            <a:extLst>
              <a:ext uri="{28A0092B-C50C-407E-A947-70E740481C1C}">
                <a14:useLocalDpi xmlns:a14="http://schemas.microsoft.com/office/drawing/2010/main" val="0"/>
              </a:ext>
            </a:extLst>
          </a:blip>
          <a:srcRect l="2489" t="2596" r="6757"/>
          <a:stretch/>
        </p:blipFill>
        <p:spPr>
          <a:xfrm>
            <a:off x="6574537" y="1629243"/>
            <a:ext cx="4919545" cy="3960000"/>
          </a:xfrm>
          <a:prstGeom prst="rect">
            <a:avLst/>
          </a:prstGeom>
        </p:spPr>
      </p:pic>
      <p:pic>
        <p:nvPicPr>
          <p:cNvPr id="14" name="圖片 13" descr="一張含有 文字, 行, 繪圖, 圖表 的圖片&#10;&#10;AI 產生的內容可能不正確。">
            <a:extLst>
              <a:ext uri="{FF2B5EF4-FFF2-40B4-BE49-F238E27FC236}">
                <a16:creationId xmlns:a16="http://schemas.microsoft.com/office/drawing/2014/main" id="{B3B0B4F0-FFC8-CE1A-67CE-7642DCF07751}"/>
              </a:ext>
            </a:extLst>
          </p:cNvPr>
          <p:cNvPicPr>
            <a:picLocks noChangeAspect="1"/>
          </p:cNvPicPr>
          <p:nvPr/>
        </p:nvPicPr>
        <p:blipFill>
          <a:blip r:embed="rId6">
            <a:extLst>
              <a:ext uri="{28A0092B-C50C-407E-A947-70E740481C1C}">
                <a14:useLocalDpi xmlns:a14="http://schemas.microsoft.com/office/drawing/2010/main" val="0"/>
              </a:ext>
            </a:extLst>
          </a:blip>
          <a:srcRect l="2717" t="2596" r="7328"/>
          <a:stretch/>
        </p:blipFill>
        <p:spPr>
          <a:xfrm>
            <a:off x="859536" y="1629243"/>
            <a:ext cx="4876174" cy="3960000"/>
          </a:xfrm>
          <a:prstGeom prst="rect">
            <a:avLst/>
          </a:prstGeom>
        </p:spPr>
      </p:pic>
    </p:spTree>
    <p:extLst>
      <p:ext uri="{BB962C8B-B14F-4D97-AF65-F5344CB8AC3E}">
        <p14:creationId xmlns:p14="http://schemas.microsoft.com/office/powerpoint/2010/main" val="128936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8A41C7C-9780-3A09-B647-3782BCE545D8}"/>
              </a:ext>
            </a:extLst>
          </p:cNvPr>
          <p:cNvSpPr>
            <a:spLocks noGrp="1"/>
          </p:cNvSpPr>
          <p:nvPr>
            <p:ph type="sldNum" sz="quarter" idx="10"/>
          </p:nvPr>
        </p:nvSpPr>
        <p:spPr/>
        <p:txBody>
          <a:bodyPr/>
          <a:lstStyle/>
          <a:p>
            <a:fld id="{280088F6-7C6C-4B38-8F53-C0D87CD1D86B}" type="slidenum">
              <a:rPr lang="zh-TW" altLang="en-US" smtClean="0"/>
              <a:pPr/>
              <a:t>6</a:t>
            </a:fld>
            <a:endParaRPr lang="zh-TW" altLang="en-US" dirty="0"/>
          </a:p>
        </p:txBody>
      </p:sp>
      <p:sp>
        <p:nvSpPr>
          <p:cNvPr id="3" name="文字方塊 2">
            <a:extLst>
              <a:ext uri="{FF2B5EF4-FFF2-40B4-BE49-F238E27FC236}">
                <a16:creationId xmlns:a16="http://schemas.microsoft.com/office/drawing/2014/main" id="{184E942C-6B83-FF4C-B12D-FD326DEF45C9}"/>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a:t>
            </a:r>
            <a:r>
              <a:rPr lang="en-US" altLang="zh-TW" sz="3200" b="1" dirty="0" err="1">
                <a:solidFill>
                  <a:schemeClr val="bg1"/>
                </a:solidFill>
                <a:latin typeface="Times New Roman" panose="02020603050405020304" pitchFamily="18" charset="0"/>
                <a:cs typeface="Times New Roman" panose="02020603050405020304" pitchFamily="18" charset="0"/>
              </a:rPr>
              <a:t>init</a:t>
            </a:r>
            <a:r>
              <a:rPr lang="en-US" altLang="zh-TW" sz="3200" b="1" dirty="0">
                <a:solidFill>
                  <a:schemeClr val="bg1"/>
                </a:solidFill>
                <a:latin typeface="Times New Roman" panose="02020603050405020304" pitchFamily="18" charset="0"/>
                <a:cs typeface="Times New Roman" panose="02020603050405020304" pitchFamily="18" charset="0"/>
              </a:rPr>
              <a:t> method </a:t>
            </a:r>
          </a:p>
        </p:txBody>
      </p:sp>
      <p:pic>
        <p:nvPicPr>
          <p:cNvPr id="1026" name="Picture 2">
            <a:extLst>
              <a:ext uri="{FF2B5EF4-FFF2-40B4-BE49-F238E27FC236}">
                <a16:creationId xmlns:a16="http://schemas.microsoft.com/office/drawing/2014/main" id="{1176B228-6B3C-0CF7-126D-764BE1F66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68" y="1171704"/>
            <a:ext cx="10567219" cy="451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22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BA5-90A5-AAFE-0DCA-04FAFBB8ED4B}"/>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005710-F68A-E226-E3FA-44E974ECB21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F789AB8B-E40E-D122-D83E-28AAF584CBAD}"/>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Structure – Observation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4" name="圖片 3" descr="\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title="IguanaTex Bitmap Display">
            <a:extLst>
              <a:ext uri="{FF2B5EF4-FFF2-40B4-BE49-F238E27FC236}">
                <a16:creationId xmlns:a16="http://schemas.microsoft.com/office/drawing/2014/main" id="{F6074579-21A9-ED64-BB4F-509715E55B7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0728" y="1143366"/>
            <a:ext cx="8486348" cy="1880501"/>
          </a:xfrm>
          <a:prstGeom prst="rect">
            <a:avLst/>
          </a:prstGeom>
        </p:spPr>
      </p:pic>
    </p:spTree>
    <p:extLst>
      <p:ext uri="{BB962C8B-B14F-4D97-AF65-F5344CB8AC3E}">
        <p14:creationId xmlns:p14="http://schemas.microsoft.com/office/powerpoint/2010/main" val="613036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DFBA-66D9-4EC3-0C26-DA402C2898D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AF2383-99D6-B72F-7402-372350C2C6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E456D9F3-D41E-5064-254A-6C3A5AE48A3B}"/>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6794F0D1-09D5-975D-E043-A4D36C892F7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331440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EDC3-54CE-1FD4-D137-AE8FA7CCD00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213B4D-8637-CE49-628C-E147FE235E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606D1785-C2FC-AEEB-DD7D-61FCCC9322DB}"/>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Enhanced Structure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圖片 5" descr="一張含有 圖表, 行, 寫生, 圖畫 的圖片&#10;&#10;AI 產生的內容可能不正確。">
            <a:extLst>
              <a:ext uri="{FF2B5EF4-FFF2-40B4-BE49-F238E27FC236}">
                <a16:creationId xmlns:a16="http://schemas.microsoft.com/office/drawing/2014/main" id="{1DC83194-E8EA-36CC-DECB-296E1DABC6CB}"/>
              </a:ext>
            </a:extLst>
          </p:cNvPr>
          <p:cNvPicPr>
            <a:picLocks noChangeAspect="1"/>
          </p:cNvPicPr>
          <p:nvPr/>
        </p:nvPicPr>
        <p:blipFill>
          <a:blip r:embed="rId8"/>
          <a:stretch>
            <a:fillRect/>
          </a:stretch>
        </p:blipFill>
        <p:spPr>
          <a:xfrm>
            <a:off x="2368667" y="1415905"/>
            <a:ext cx="7117134" cy="4815508"/>
          </a:xfrm>
          <a:prstGeom prst="rect">
            <a:avLst/>
          </a:prstGeom>
        </p:spPr>
      </p:pic>
      <p:sp>
        <p:nvSpPr>
          <p:cNvPr id="5" name="矩形 4">
            <a:extLst>
              <a:ext uri="{FF2B5EF4-FFF2-40B4-BE49-F238E27FC236}">
                <a16:creationId xmlns:a16="http://schemas.microsoft.com/office/drawing/2014/main" id="{889150C1-4D94-6F41-0356-C0C8EF61C3DA}"/>
              </a:ext>
            </a:extLst>
          </p:cNvPr>
          <p:cNvSpPr/>
          <p:nvPr/>
        </p:nvSpPr>
        <p:spPr>
          <a:xfrm>
            <a:off x="2304288" y="1572768"/>
            <a:ext cx="4590288"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0A22E1BC-BCAC-D67D-6A4B-68B6FAFA86F4}"/>
              </a:ext>
            </a:extLst>
          </p:cNvPr>
          <p:cNvSpPr/>
          <p:nvPr/>
        </p:nvSpPr>
        <p:spPr>
          <a:xfrm>
            <a:off x="6958955" y="1572768"/>
            <a:ext cx="1426093"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12" name="圖片 11" descr="\documentclass{article}&#10;\usepackage{amsmath, xcolor}&#10;\pagestyle{empty}&#10;\begin{document}&#10;&#10;Payload Tanner Graph &#10;&#10;\end{document}" title="IguanaTex Bitmap Display">
            <a:extLst>
              <a:ext uri="{FF2B5EF4-FFF2-40B4-BE49-F238E27FC236}">
                <a16:creationId xmlns:a16="http://schemas.microsoft.com/office/drawing/2014/main" id="{B68A332F-80F3-82E3-C5E9-DD32DAC512F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736212" y="1356279"/>
            <a:ext cx="1766400" cy="161067"/>
          </a:xfrm>
          <a:prstGeom prst="rect">
            <a:avLst/>
          </a:prstGeom>
        </p:spPr>
      </p:pic>
      <p:pic>
        <p:nvPicPr>
          <p:cNvPr id="13" name="圖片 12" descr="\documentclass{article}&#10;\usepackage{amsmath, xcolor}&#10;\pagestyle{empty}&#10;\begin{document}&#10;&#10;Combine Tanner Graph : &#10;&#10;\end{document}" title="IguanaTex Bitmap Display">
            <a:extLst>
              <a:ext uri="{FF2B5EF4-FFF2-40B4-BE49-F238E27FC236}">
                <a16:creationId xmlns:a16="http://schemas.microsoft.com/office/drawing/2014/main" id="{5332FCA1-0495-8C81-F7B8-6FD288AAAAF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91387" y="854194"/>
            <a:ext cx="2825128" cy="231710"/>
          </a:xfrm>
          <a:prstGeom prst="rect">
            <a:avLst/>
          </a:prstGeom>
        </p:spPr>
      </p:pic>
      <p:pic>
        <p:nvPicPr>
          <p:cNvPr id="17" name="圖片 16" descr="\documentclass{article}&#10;\usepackage{amsmath, xcolor}&#10;\pagestyle{empty}&#10;\begin{document}&#10;&#10;Extra Tanner Graph &#10;&#10;\end{document}" title="IguanaTex Bitmap Display">
            <a:extLst>
              <a:ext uri="{FF2B5EF4-FFF2-40B4-BE49-F238E27FC236}">
                <a16:creationId xmlns:a16="http://schemas.microsoft.com/office/drawing/2014/main" id="{E99FD59D-A6F6-542C-4869-9EEB995F558A}"/>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94576" y="1328301"/>
            <a:ext cx="1589333" cy="158934"/>
          </a:xfrm>
          <a:prstGeom prst="rect">
            <a:avLst/>
          </a:prstGeom>
        </p:spPr>
      </p:pic>
      <p:sp>
        <p:nvSpPr>
          <p:cNvPr id="3" name="橢圓 2">
            <a:extLst>
              <a:ext uri="{FF2B5EF4-FFF2-40B4-BE49-F238E27FC236}">
                <a16:creationId xmlns:a16="http://schemas.microsoft.com/office/drawing/2014/main" id="{4C276871-DA49-CD30-FD3D-4D057456817F}"/>
              </a:ext>
            </a:extLst>
          </p:cNvPr>
          <p:cNvSpPr/>
          <p:nvPr/>
        </p:nvSpPr>
        <p:spPr>
          <a:xfrm>
            <a:off x="6081711"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8680DD6E-2F6C-D5F8-F939-8786EFBB57B2}"/>
              </a:ext>
            </a:extLst>
          </p:cNvPr>
          <p:cNvSpPr/>
          <p:nvPr/>
        </p:nvSpPr>
        <p:spPr>
          <a:xfrm>
            <a:off x="5153023" y="3007697"/>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0A3FA089-1448-FC19-A549-FDA409E17B7C}"/>
              </a:ext>
            </a:extLst>
          </p:cNvPr>
          <p:cNvSpPr/>
          <p:nvPr/>
        </p:nvSpPr>
        <p:spPr>
          <a:xfrm>
            <a:off x="6792914"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06601A35-B5F3-AE2D-459F-BB7CAD8A0CF2}"/>
              </a:ext>
            </a:extLst>
          </p:cNvPr>
          <p:cNvSpPr/>
          <p:nvPr/>
        </p:nvSpPr>
        <p:spPr>
          <a:xfrm>
            <a:off x="8139357" y="4668218"/>
            <a:ext cx="270000" cy="2700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11" name="圖片 10"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7EB25A2D-0420-B134-36C1-A1839E11CE6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14" name="矩形 13">
            <a:extLst>
              <a:ext uri="{FF2B5EF4-FFF2-40B4-BE49-F238E27FC236}">
                <a16:creationId xmlns:a16="http://schemas.microsoft.com/office/drawing/2014/main" id="{B85F6BA7-5DD3-40C4-0F23-2B49A2D212EA}"/>
              </a:ext>
            </a:extLst>
          </p:cNvPr>
          <p:cNvSpPr/>
          <p:nvPr/>
        </p:nvSpPr>
        <p:spPr>
          <a:xfrm>
            <a:off x="2107933" y="1274041"/>
            <a:ext cx="7517330"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18" name="圖片 17" descr="\documentclass{article}&#10;\usepackage{amsmath, xcolor}&#10;\pagestyle{empty}&#10;\begin{document}&#10;&#10;Origin Structure&#10;\end{document}" title="IguanaTex Bitmap Display">
            <a:extLst>
              <a:ext uri="{FF2B5EF4-FFF2-40B4-BE49-F238E27FC236}">
                <a16:creationId xmlns:a16="http://schemas.microsoft.com/office/drawing/2014/main" id="{F8A053AC-A7AF-64F8-3CAA-5AF84C3CC57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718644" y="1018905"/>
            <a:ext cx="1266133" cy="161067"/>
          </a:xfrm>
          <a:prstGeom prst="rect">
            <a:avLst/>
          </a:prstGeom>
        </p:spPr>
      </p:pic>
    </p:spTree>
    <p:extLst>
      <p:ext uri="{BB962C8B-B14F-4D97-AF65-F5344CB8AC3E}">
        <p14:creationId xmlns:p14="http://schemas.microsoft.com/office/powerpoint/2010/main" val="3361457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7981-A18D-0312-7C12-E686B26EF0CF}"/>
            </a:ext>
          </a:extLst>
        </p:cNvPr>
        <p:cNvGrpSpPr/>
        <p:nvPr/>
      </p:nvGrpSpPr>
      <p:grpSpPr>
        <a:xfrm>
          <a:off x="0" y="0"/>
          <a:ext cx="0" cy="0"/>
          <a:chOff x="0" y="0"/>
          <a:chExt cx="0" cy="0"/>
        </a:xfrm>
      </p:grpSpPr>
      <p:pic>
        <p:nvPicPr>
          <p:cNvPr id="12" name="圖片 11" descr="\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8ACD0299-32FE-7C00-FAA3-71026DF86AA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800418" y="4318048"/>
            <a:ext cx="4705373" cy="2048914"/>
          </a:xfrm>
          <a:prstGeom prst="rect">
            <a:avLst/>
          </a:prstGeom>
        </p:spPr>
      </p:pic>
      <p:sp>
        <p:nvSpPr>
          <p:cNvPr id="2" name="投影片編號版面配置區 1">
            <a:extLst>
              <a:ext uri="{FF2B5EF4-FFF2-40B4-BE49-F238E27FC236}">
                <a16:creationId xmlns:a16="http://schemas.microsoft.com/office/drawing/2014/main" id="{8F5F2956-46A1-8251-5F75-7B807CC96C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EB642DE5-D5D5-BB4C-D102-A0149BA755F0}"/>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Enhanced Structure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49" name="圖片 48" descr="一張含有 行, 圖表, 繪圖 的圖片&#10;&#10;AI 產生的內容可能不正確。">
            <a:extLst>
              <a:ext uri="{FF2B5EF4-FFF2-40B4-BE49-F238E27FC236}">
                <a16:creationId xmlns:a16="http://schemas.microsoft.com/office/drawing/2014/main" id="{5F83C36A-3C95-9D85-411E-A8EE7993A819}"/>
              </a:ext>
            </a:extLst>
          </p:cNvPr>
          <p:cNvPicPr>
            <a:picLocks noChangeAspect="1"/>
          </p:cNvPicPr>
          <p:nvPr/>
        </p:nvPicPr>
        <p:blipFill>
          <a:blip r:embed="rId10"/>
          <a:stretch>
            <a:fillRect/>
          </a:stretch>
        </p:blipFill>
        <p:spPr>
          <a:xfrm>
            <a:off x="933791" y="1464205"/>
            <a:ext cx="9144000" cy="1974413"/>
          </a:xfrm>
          <a:prstGeom prst="rect">
            <a:avLst/>
          </a:prstGeom>
        </p:spPr>
      </p:pic>
      <p:sp>
        <p:nvSpPr>
          <p:cNvPr id="50" name="矩形 49">
            <a:extLst>
              <a:ext uri="{FF2B5EF4-FFF2-40B4-BE49-F238E27FC236}">
                <a16:creationId xmlns:a16="http://schemas.microsoft.com/office/drawing/2014/main" id="{D3E22FAC-22D2-0E7A-CC3D-97C179B27C9F}"/>
              </a:ext>
            </a:extLst>
          </p:cNvPr>
          <p:cNvSpPr/>
          <p:nvPr/>
        </p:nvSpPr>
        <p:spPr>
          <a:xfrm>
            <a:off x="1311483" y="3202953"/>
            <a:ext cx="4042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P2</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1" name="矩形 50">
            <a:extLst>
              <a:ext uri="{FF2B5EF4-FFF2-40B4-BE49-F238E27FC236}">
                <a16:creationId xmlns:a16="http://schemas.microsoft.com/office/drawing/2014/main" id="{FB0BBC6E-85E8-F100-E201-7AD858081FEC}"/>
              </a:ext>
            </a:extLst>
          </p:cNvPr>
          <p:cNvSpPr/>
          <p:nvPr/>
        </p:nvSpPr>
        <p:spPr>
          <a:xfrm>
            <a:off x="2175083" y="3192850"/>
            <a:ext cx="4042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P4</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2" name="矩形 51">
            <a:extLst>
              <a:ext uri="{FF2B5EF4-FFF2-40B4-BE49-F238E27FC236}">
                <a16:creationId xmlns:a16="http://schemas.microsoft.com/office/drawing/2014/main" id="{1145DB55-4727-0899-695A-92ACD57808FC}"/>
              </a:ext>
            </a:extLst>
          </p:cNvPr>
          <p:cNvSpPr/>
          <p:nvPr/>
        </p:nvSpPr>
        <p:spPr>
          <a:xfrm>
            <a:off x="2579361" y="3192849"/>
            <a:ext cx="4042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P5</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3" name="矩形 52">
            <a:extLst>
              <a:ext uri="{FF2B5EF4-FFF2-40B4-BE49-F238E27FC236}">
                <a16:creationId xmlns:a16="http://schemas.microsoft.com/office/drawing/2014/main" id="{855EACF7-8420-77A2-99EE-7AEE70C29822}"/>
              </a:ext>
            </a:extLst>
          </p:cNvPr>
          <p:cNvSpPr/>
          <p:nvPr/>
        </p:nvSpPr>
        <p:spPr>
          <a:xfrm>
            <a:off x="3017702" y="3199200"/>
            <a:ext cx="4042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P6</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4" name="矩形 53">
            <a:extLst>
              <a:ext uri="{FF2B5EF4-FFF2-40B4-BE49-F238E27FC236}">
                <a16:creationId xmlns:a16="http://schemas.microsoft.com/office/drawing/2014/main" id="{BCA952BF-78B6-7143-E843-63E7152ED896}"/>
              </a:ext>
            </a:extLst>
          </p:cNvPr>
          <p:cNvSpPr/>
          <p:nvPr/>
        </p:nvSpPr>
        <p:spPr>
          <a:xfrm>
            <a:off x="3908778" y="3187409"/>
            <a:ext cx="4042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P8</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5" name="矩形 54">
            <a:extLst>
              <a:ext uri="{FF2B5EF4-FFF2-40B4-BE49-F238E27FC236}">
                <a16:creationId xmlns:a16="http://schemas.microsoft.com/office/drawing/2014/main" id="{D7157E7F-4E43-07DB-226E-1B4C29925A94}"/>
              </a:ext>
            </a:extLst>
          </p:cNvPr>
          <p:cNvSpPr/>
          <p:nvPr/>
        </p:nvSpPr>
        <p:spPr>
          <a:xfrm>
            <a:off x="4751397" y="3182878"/>
            <a:ext cx="503664"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P10</a:t>
            </a:r>
            <a:endParaRPr kumimoji="0" lang="zh-TW" altLang="en-US" sz="14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6" name="矩形 55">
            <a:extLst>
              <a:ext uri="{FF2B5EF4-FFF2-40B4-BE49-F238E27FC236}">
                <a16:creationId xmlns:a16="http://schemas.microsoft.com/office/drawing/2014/main" id="{9133049C-E7D8-E230-1EA1-CF8330C9B912}"/>
              </a:ext>
            </a:extLst>
          </p:cNvPr>
          <p:cNvSpPr/>
          <p:nvPr/>
        </p:nvSpPr>
        <p:spPr>
          <a:xfrm>
            <a:off x="6608049" y="3192849"/>
            <a:ext cx="631904"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E1^P1</a:t>
            </a:r>
            <a:endParaRPr kumimoji="0" lang="zh-TW" altLang="en-US"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7" name="矩形 56">
            <a:extLst>
              <a:ext uri="{FF2B5EF4-FFF2-40B4-BE49-F238E27FC236}">
                <a16:creationId xmlns:a16="http://schemas.microsoft.com/office/drawing/2014/main" id="{4F55DFBD-8E59-8747-3B5C-45A012DF6140}"/>
              </a:ext>
            </a:extLst>
          </p:cNvPr>
          <p:cNvSpPr/>
          <p:nvPr/>
        </p:nvSpPr>
        <p:spPr>
          <a:xfrm>
            <a:off x="7151071" y="3195798"/>
            <a:ext cx="631904"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E2^P3</a:t>
            </a:r>
            <a:endParaRPr kumimoji="0" lang="zh-TW" altLang="en-US"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8" name="矩形 57">
            <a:extLst>
              <a:ext uri="{FF2B5EF4-FFF2-40B4-BE49-F238E27FC236}">
                <a16:creationId xmlns:a16="http://schemas.microsoft.com/office/drawing/2014/main" id="{9BC977E4-3904-4EEA-B1FE-6C49252EADA9}"/>
              </a:ext>
            </a:extLst>
          </p:cNvPr>
          <p:cNvSpPr/>
          <p:nvPr/>
        </p:nvSpPr>
        <p:spPr>
          <a:xfrm>
            <a:off x="8899174" y="3256456"/>
            <a:ext cx="976549"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E1^P9^P10</a:t>
            </a:r>
            <a:endParaRPr kumimoji="0" lang="zh-TW" altLang="en-US"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sp>
        <p:nvSpPr>
          <p:cNvPr id="59" name="矩形 58">
            <a:extLst>
              <a:ext uri="{FF2B5EF4-FFF2-40B4-BE49-F238E27FC236}">
                <a16:creationId xmlns:a16="http://schemas.microsoft.com/office/drawing/2014/main" id="{0EE761A0-7F61-D99A-27E5-761A586E9919}"/>
              </a:ext>
            </a:extLst>
          </p:cNvPr>
          <p:cNvSpPr/>
          <p:nvPr/>
        </p:nvSpPr>
        <p:spPr>
          <a:xfrm>
            <a:off x="9521053" y="3560765"/>
            <a:ext cx="891591"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rPr>
              <a:t>E2^P7^P8</a:t>
            </a:r>
            <a:endParaRPr kumimoji="0" lang="zh-TW" altLang="en-US" sz="1200" b="0" i="0" u="none" strike="noStrike" kern="0" cap="none" spc="0" normalizeH="0" baseline="0" noProof="0" dirty="0">
              <a:ln w="0"/>
              <a:solidFill>
                <a:srgbClr val="000000"/>
              </a:solidFill>
              <a:effectLst/>
              <a:uLnTx/>
              <a:uFillTx/>
              <a:latin typeface="Arial"/>
              <a:ea typeface="新細明體" panose="02020500000000000000" pitchFamily="18" charset="-120"/>
              <a:cs typeface="Arial"/>
              <a:sym typeface="Arial"/>
            </a:endParaRPr>
          </a:p>
        </p:txBody>
      </p:sp>
      <p:cxnSp>
        <p:nvCxnSpPr>
          <p:cNvPr id="60" name="直線單箭頭接點 59">
            <a:extLst>
              <a:ext uri="{FF2B5EF4-FFF2-40B4-BE49-F238E27FC236}">
                <a16:creationId xmlns:a16="http://schemas.microsoft.com/office/drawing/2014/main" id="{644B8BC6-2DA9-55D4-C326-F182B0E3BC85}"/>
              </a:ext>
            </a:extLst>
          </p:cNvPr>
          <p:cNvCxnSpPr>
            <a:cxnSpLocks/>
          </p:cNvCxnSpPr>
          <p:nvPr/>
        </p:nvCxnSpPr>
        <p:spPr>
          <a:xfrm>
            <a:off x="9930471" y="3243836"/>
            <a:ext cx="0" cy="289619"/>
          </a:xfrm>
          <a:prstGeom prst="straightConnector1">
            <a:avLst/>
          </a:prstGeom>
          <a:noFill/>
          <a:ln w="9525" cap="flat" cmpd="sng" algn="ctr">
            <a:solidFill>
              <a:srgbClr val="003BA3">
                <a:shade val="95000"/>
                <a:satMod val="105000"/>
              </a:srgbClr>
            </a:solidFill>
            <a:prstDash val="solid"/>
            <a:tailEnd type="triangle"/>
          </a:ln>
          <a:effectLst/>
        </p:spPr>
      </p:cxnSp>
      <p:sp>
        <p:nvSpPr>
          <p:cNvPr id="62" name="矩形 61">
            <a:extLst>
              <a:ext uri="{FF2B5EF4-FFF2-40B4-BE49-F238E27FC236}">
                <a16:creationId xmlns:a16="http://schemas.microsoft.com/office/drawing/2014/main" id="{32AA0C2D-66D9-741D-42CC-0856E4A579A7}"/>
              </a:ext>
            </a:extLst>
          </p:cNvPr>
          <p:cNvSpPr/>
          <p:nvPr/>
        </p:nvSpPr>
        <p:spPr>
          <a:xfrm>
            <a:off x="677333" y="1487549"/>
            <a:ext cx="7104719" cy="2073216"/>
          </a:xfrm>
          <a:prstGeom prst="rect">
            <a:avLst/>
          </a:prstGeom>
          <a:noFill/>
          <a:ln w="25400" cap="flat" cmpd="sng" algn="ctr">
            <a:solidFill>
              <a:srgbClr val="FF00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3" name="矩形 62">
            <a:extLst>
              <a:ext uri="{FF2B5EF4-FFF2-40B4-BE49-F238E27FC236}">
                <a16:creationId xmlns:a16="http://schemas.microsoft.com/office/drawing/2014/main" id="{1E796DDE-6DF2-0588-1381-7E2B13D1E120}"/>
              </a:ext>
            </a:extLst>
          </p:cNvPr>
          <p:cNvSpPr/>
          <p:nvPr/>
        </p:nvSpPr>
        <p:spPr>
          <a:xfrm>
            <a:off x="2328333" y="4298364"/>
            <a:ext cx="2423064" cy="1133913"/>
          </a:xfrm>
          <a:prstGeom prst="rect">
            <a:avLst/>
          </a:prstGeom>
          <a:noFill/>
          <a:ln w="25400" cap="flat" cmpd="sng" algn="ctr">
            <a:solidFill>
              <a:srgbClr val="FF00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4" name="矩形 63">
            <a:extLst>
              <a:ext uri="{FF2B5EF4-FFF2-40B4-BE49-F238E27FC236}">
                <a16:creationId xmlns:a16="http://schemas.microsoft.com/office/drawing/2014/main" id="{35800D23-138C-CF61-9005-A18A0EECEB92}"/>
              </a:ext>
            </a:extLst>
          </p:cNvPr>
          <p:cNvSpPr/>
          <p:nvPr/>
        </p:nvSpPr>
        <p:spPr>
          <a:xfrm>
            <a:off x="7993880" y="1588900"/>
            <a:ext cx="963209" cy="1654935"/>
          </a:xfrm>
          <a:prstGeom prst="rect">
            <a:avLst/>
          </a:prstGeom>
          <a:noFill/>
          <a:ln w="25400" cap="flat" cmpd="sng" algn="ctr">
            <a:solidFill>
              <a:srgbClr val="711B97"/>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5" name="矩形 64">
            <a:extLst>
              <a:ext uri="{FF2B5EF4-FFF2-40B4-BE49-F238E27FC236}">
                <a16:creationId xmlns:a16="http://schemas.microsoft.com/office/drawing/2014/main" id="{F9CEB049-1A7D-06A4-CBFB-9D78ED8D7C4B}"/>
              </a:ext>
            </a:extLst>
          </p:cNvPr>
          <p:cNvSpPr/>
          <p:nvPr/>
        </p:nvSpPr>
        <p:spPr>
          <a:xfrm>
            <a:off x="1986282" y="5541865"/>
            <a:ext cx="3856614" cy="274583"/>
          </a:xfrm>
          <a:prstGeom prst="rect">
            <a:avLst/>
          </a:prstGeom>
          <a:noFill/>
          <a:ln w="25400" cap="flat" cmpd="sng" algn="ctr">
            <a:solidFill>
              <a:srgbClr val="711B97"/>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6" name="矩形 65">
            <a:extLst>
              <a:ext uri="{FF2B5EF4-FFF2-40B4-BE49-F238E27FC236}">
                <a16:creationId xmlns:a16="http://schemas.microsoft.com/office/drawing/2014/main" id="{70A5AA36-6AB6-1F37-5B9F-F3617E2334D6}"/>
              </a:ext>
            </a:extLst>
          </p:cNvPr>
          <p:cNvSpPr/>
          <p:nvPr/>
        </p:nvSpPr>
        <p:spPr>
          <a:xfrm>
            <a:off x="9180024" y="1595210"/>
            <a:ext cx="963209" cy="1654935"/>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7" name="矩形 66">
            <a:extLst>
              <a:ext uri="{FF2B5EF4-FFF2-40B4-BE49-F238E27FC236}">
                <a16:creationId xmlns:a16="http://schemas.microsoft.com/office/drawing/2014/main" id="{F958DCD2-32A5-7D2F-29D4-D463486786A0}"/>
              </a:ext>
            </a:extLst>
          </p:cNvPr>
          <p:cNvSpPr/>
          <p:nvPr/>
        </p:nvSpPr>
        <p:spPr>
          <a:xfrm>
            <a:off x="1986282" y="5926035"/>
            <a:ext cx="3856614" cy="311096"/>
          </a:xfrm>
          <a:prstGeom prst="rect">
            <a:avLst/>
          </a:prstGeom>
          <a:noFill/>
          <a:ln w="25400" cap="flat" cmpd="sng" algn="ctr">
            <a:solidFill>
              <a:schemeClr val="accent2">
                <a:lumMod val="50000"/>
              </a:schemeClr>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25A9CB94-43E0-D7B9-543B-86CEBC608FF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1387" y="1137658"/>
            <a:ext cx="2825128" cy="231710"/>
          </a:xfrm>
          <a:prstGeom prst="rect">
            <a:avLst/>
          </a:prstGeom>
        </p:spPr>
      </p:pic>
      <p:pic>
        <p:nvPicPr>
          <p:cNvPr id="18" name="圖片 17" descr="\documentclass{article}&#10;\usepackage{amsmath, xcolor}&#10;\pagestyle{empty}&#10;\begin{document}&#10;\begin{itemize}&#10;\item filled circles(black): unpunctured variable nodes&#10;\item unfilled circles(white \&amp; orange): punctured variable nodes&#10;\end{itemize}&#10;&#10;\end{document}" title="IguanaTex Bitmap Display">
            <a:extLst>
              <a:ext uri="{FF2B5EF4-FFF2-40B4-BE49-F238E27FC236}">
                <a16:creationId xmlns:a16="http://schemas.microsoft.com/office/drawing/2014/main" id="{BE10294E-6339-0D4E-F3B0-A10E4FCBBAA0}"/>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96519" y="3720608"/>
            <a:ext cx="4135044" cy="468169"/>
          </a:xfrm>
          <a:prstGeom prst="rect">
            <a:avLst/>
          </a:prstGeom>
        </p:spPr>
      </p:pic>
      <p:sp>
        <p:nvSpPr>
          <p:cNvPr id="8" name="矩形 7">
            <a:extLst>
              <a:ext uri="{FF2B5EF4-FFF2-40B4-BE49-F238E27FC236}">
                <a16:creationId xmlns:a16="http://schemas.microsoft.com/office/drawing/2014/main" id="{E7E929CC-16EA-B2FE-5C2D-AD2934752103}"/>
              </a:ext>
            </a:extLst>
          </p:cNvPr>
          <p:cNvSpPr/>
          <p:nvPr/>
        </p:nvSpPr>
        <p:spPr>
          <a:xfrm>
            <a:off x="804901" y="1586352"/>
            <a:ext cx="4373866"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08D15BC-7767-A658-E6B7-6A31C238F739}"/>
              </a:ext>
            </a:extLst>
          </p:cNvPr>
          <p:cNvSpPr/>
          <p:nvPr/>
        </p:nvSpPr>
        <p:spPr>
          <a:xfrm>
            <a:off x="5262469" y="1582386"/>
            <a:ext cx="1245715"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472B6DE9-6DD3-D5E0-E47A-E8514599BF4A}"/>
              </a:ext>
            </a:extLst>
          </p:cNvPr>
          <p:cNvSpPr/>
          <p:nvPr/>
        </p:nvSpPr>
        <p:spPr>
          <a:xfrm>
            <a:off x="8098030"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D683242B-1897-92F3-10CB-8757C9AF60B6}"/>
              </a:ext>
            </a:extLst>
          </p:cNvPr>
          <p:cNvSpPr/>
          <p:nvPr/>
        </p:nvSpPr>
        <p:spPr>
          <a:xfrm>
            <a:off x="8651298"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BFB0AD8F-A2E8-9C11-BE8B-C296DBB1B095}"/>
              </a:ext>
            </a:extLst>
          </p:cNvPr>
          <p:cNvSpPr/>
          <p:nvPr/>
        </p:nvSpPr>
        <p:spPr>
          <a:xfrm>
            <a:off x="4396757" y="2950306"/>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7C8F93B-929F-728B-086D-9520C6526B9F}"/>
              </a:ext>
            </a:extLst>
          </p:cNvPr>
          <p:cNvSpPr/>
          <p:nvPr/>
        </p:nvSpPr>
        <p:spPr>
          <a:xfrm>
            <a:off x="3533179" y="2952135"/>
            <a:ext cx="237291" cy="237600"/>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AAD2242C-6A58-1970-449A-A9C27EAE95E6}"/>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76909" y="4578310"/>
            <a:ext cx="3010286" cy="223543"/>
          </a:xfrm>
          <a:prstGeom prst="rect">
            <a:avLst/>
          </a:prstGeom>
        </p:spPr>
      </p:pic>
      <p:pic>
        <p:nvPicPr>
          <p:cNvPr id="7" name="圖片 6"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FDB08BE8-373E-2E50-BBC8-6107B0D3A04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76909" y="5060383"/>
            <a:ext cx="3270858" cy="204343"/>
          </a:xfrm>
          <a:prstGeom prst="rect">
            <a:avLst/>
          </a:prstGeom>
        </p:spPr>
      </p:pic>
      <p:pic>
        <p:nvPicPr>
          <p:cNvPr id="17" name="圖片 1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D1EF850-651F-7D8A-FBA3-A2ECBC3D83B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276909" y="5525665"/>
            <a:ext cx="3270859" cy="204343"/>
          </a:xfrm>
          <a:prstGeom prst="rect">
            <a:avLst/>
          </a:prstGeom>
        </p:spPr>
      </p:pic>
    </p:spTree>
    <p:extLst>
      <p:ext uri="{BB962C8B-B14F-4D97-AF65-F5344CB8AC3E}">
        <p14:creationId xmlns:p14="http://schemas.microsoft.com/office/powerpoint/2010/main" val="3911941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1DAB-D79A-DF97-DC0D-DCCBB6487F05}"/>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2402C95-068D-441B-A459-D4B142ABD2D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70E27DB0-0948-AE58-0EB5-8B25096D3AC8}"/>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Enhanced Structure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4" name="圖片 3"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D66A2424-0895-248A-B9FD-B7EBD4E21B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7" name="圖片 6" descr="一張含有 文字, 行, 繪圖, 螢幕擷取畫面 的圖片&#10;&#10;AI 產生的內容可能不正確。">
            <a:extLst>
              <a:ext uri="{FF2B5EF4-FFF2-40B4-BE49-F238E27FC236}">
                <a16:creationId xmlns:a16="http://schemas.microsoft.com/office/drawing/2014/main" id="{9547FD55-E693-2146-CB36-B3414BB982AD}"/>
              </a:ext>
            </a:extLst>
          </p:cNvPr>
          <p:cNvPicPr>
            <a:picLocks noChangeAspect="1"/>
          </p:cNvPicPr>
          <p:nvPr/>
        </p:nvPicPr>
        <p:blipFill>
          <a:blip r:embed="rId5">
            <a:extLst>
              <a:ext uri="{28A0092B-C50C-407E-A947-70E740481C1C}">
                <a14:useLocalDpi xmlns:a14="http://schemas.microsoft.com/office/drawing/2010/main" val="0"/>
              </a:ext>
            </a:extLst>
          </a:blip>
          <a:srcRect l="2946" t="2596" r="6757"/>
          <a:stretch/>
        </p:blipFill>
        <p:spPr>
          <a:xfrm>
            <a:off x="6590099" y="1629243"/>
            <a:ext cx="4894762" cy="3960000"/>
          </a:xfrm>
          <a:prstGeom prst="rect">
            <a:avLst/>
          </a:prstGeom>
        </p:spPr>
      </p:pic>
      <p:pic>
        <p:nvPicPr>
          <p:cNvPr id="10" name="圖片 9" descr="一張含有 文字, 行, 繪圖, 圖表 的圖片&#10;&#10;AI 產生的內容可能不正確。">
            <a:extLst>
              <a:ext uri="{FF2B5EF4-FFF2-40B4-BE49-F238E27FC236}">
                <a16:creationId xmlns:a16="http://schemas.microsoft.com/office/drawing/2014/main" id="{31934D06-A28D-4571-647C-37C12E0827D9}"/>
              </a:ext>
            </a:extLst>
          </p:cNvPr>
          <p:cNvPicPr>
            <a:picLocks noChangeAspect="1"/>
          </p:cNvPicPr>
          <p:nvPr/>
        </p:nvPicPr>
        <p:blipFill>
          <a:blip r:embed="rId6">
            <a:extLst>
              <a:ext uri="{28A0092B-C50C-407E-A947-70E740481C1C}">
                <a14:useLocalDpi xmlns:a14="http://schemas.microsoft.com/office/drawing/2010/main" val="0"/>
              </a:ext>
            </a:extLst>
          </a:blip>
          <a:srcRect l="2880" t="2982" r="7126"/>
          <a:stretch/>
        </p:blipFill>
        <p:spPr>
          <a:xfrm>
            <a:off x="837965" y="1664208"/>
            <a:ext cx="4897789" cy="3960000"/>
          </a:xfrm>
          <a:prstGeom prst="rect">
            <a:avLst/>
          </a:prstGeom>
        </p:spPr>
      </p:pic>
    </p:spTree>
    <p:extLst>
      <p:ext uri="{BB962C8B-B14F-4D97-AF65-F5344CB8AC3E}">
        <p14:creationId xmlns:p14="http://schemas.microsoft.com/office/powerpoint/2010/main" val="3163833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B102-D1D7-7846-6412-16457B77C6F0}"/>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C5C9014-3ECD-8593-AE74-4F4701D56F5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0EA7E63-8E5C-462E-F236-9BCD4DCB38E0}"/>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Enhanced Structure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 name="圖片 5" descr="一張含有 文字, 行, 繪圖, 圖表 的圖片&#10;&#10;AI 產生的內容可能不正確。">
            <a:extLst>
              <a:ext uri="{FF2B5EF4-FFF2-40B4-BE49-F238E27FC236}">
                <a16:creationId xmlns:a16="http://schemas.microsoft.com/office/drawing/2014/main" id="{130B5D99-59A1-3170-6241-F71FB980CB09}"/>
              </a:ext>
            </a:extLst>
          </p:cNvPr>
          <p:cNvPicPr>
            <a:picLocks noChangeAspect="1"/>
          </p:cNvPicPr>
          <p:nvPr/>
        </p:nvPicPr>
        <p:blipFill>
          <a:blip r:embed="rId4">
            <a:extLst>
              <a:ext uri="{28A0092B-C50C-407E-A947-70E740481C1C}">
                <a14:useLocalDpi xmlns:a14="http://schemas.microsoft.com/office/drawing/2010/main" val="0"/>
              </a:ext>
            </a:extLst>
          </a:blip>
          <a:srcRect l="3403" t="2596" r="7099"/>
          <a:stretch/>
        </p:blipFill>
        <p:spPr>
          <a:xfrm>
            <a:off x="859537" y="1629243"/>
            <a:ext cx="4851391" cy="3960000"/>
          </a:xfrm>
          <a:prstGeom prst="rect">
            <a:avLst/>
          </a:prstGeom>
        </p:spPr>
      </p:pic>
      <p:pic>
        <p:nvPicPr>
          <p:cNvPr id="8" name="圖片 7"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BA13ECCF-80E9-C5BA-9CE4-3CF3C3EE390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12" name="圖片 11" descr="一張含有 文字, 行, 螢幕擷取畫面, 繪圖 的圖片&#10;&#10;AI 產生的內容可能不正確。">
            <a:extLst>
              <a:ext uri="{FF2B5EF4-FFF2-40B4-BE49-F238E27FC236}">
                <a16:creationId xmlns:a16="http://schemas.microsoft.com/office/drawing/2014/main" id="{76815CE4-1B1F-D8D8-9AF3-CC5B7BCB7E73}"/>
              </a:ext>
            </a:extLst>
          </p:cNvPr>
          <p:cNvPicPr>
            <a:picLocks noChangeAspect="1"/>
          </p:cNvPicPr>
          <p:nvPr/>
        </p:nvPicPr>
        <p:blipFill>
          <a:blip r:embed="rId6">
            <a:extLst>
              <a:ext uri="{28A0092B-C50C-407E-A947-70E740481C1C}">
                <a14:useLocalDpi xmlns:a14="http://schemas.microsoft.com/office/drawing/2010/main" val="0"/>
              </a:ext>
            </a:extLst>
          </a:blip>
          <a:srcRect l="2718" t="2596" r="5728"/>
          <a:stretch/>
        </p:blipFill>
        <p:spPr>
          <a:xfrm>
            <a:off x="6576810" y="1629243"/>
            <a:ext cx="4962917" cy="3960000"/>
          </a:xfrm>
          <a:prstGeom prst="rect">
            <a:avLst/>
          </a:prstGeom>
        </p:spPr>
      </p:pic>
    </p:spTree>
    <p:extLst>
      <p:ext uri="{BB962C8B-B14F-4D97-AF65-F5344CB8AC3E}">
        <p14:creationId xmlns:p14="http://schemas.microsoft.com/office/powerpoint/2010/main" val="2501762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2431-B0EE-A78A-28B7-BE876CC178B3}"/>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E074D37-0A38-49A0-1979-E7C936CA01B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A9F7013-1404-7F05-EC80-EA3B1582571E}"/>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Enhanced Structure – Observation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1686D79E-FF80-3669-C640-0FC9DB12E7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8"/>
            <a:ext cx="8492554" cy="1677079"/>
          </a:xfrm>
          <a:prstGeom prst="rect">
            <a:avLst/>
          </a:prstGeom>
        </p:spPr>
      </p:pic>
    </p:spTree>
    <p:extLst>
      <p:ext uri="{BB962C8B-B14F-4D97-AF65-F5344CB8AC3E}">
        <p14:creationId xmlns:p14="http://schemas.microsoft.com/office/powerpoint/2010/main" val="1120194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46BC-4B5D-2246-9948-C4FC7000749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8700B7-294B-15C0-BA2C-1AA5E5CC386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99CCFC96-838C-D901-116B-B1B217B31415}"/>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D3492A87-0AD2-50FB-66FC-4672BCB72C1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489642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50E4-3B48-75F2-7394-3F9DB2B84927}"/>
            </a:ext>
          </a:extLst>
        </p:cNvPr>
        <p:cNvGrpSpPr/>
        <p:nvPr/>
      </p:nvGrpSpPr>
      <p:grpSpPr>
        <a:xfrm>
          <a:off x="0" y="0"/>
          <a:ext cx="0" cy="0"/>
          <a:chOff x="0" y="0"/>
          <a:chExt cx="0" cy="0"/>
        </a:xfrm>
      </p:grpSpPr>
      <p:pic>
        <p:nvPicPr>
          <p:cNvPr id="6" name="圖片 5" descr="一張含有 圖表, 行, 圓形, 圖畫 的圖片&#10;&#10;AI 產生的內容可能不正確。">
            <a:extLst>
              <a:ext uri="{FF2B5EF4-FFF2-40B4-BE49-F238E27FC236}">
                <a16:creationId xmlns:a16="http://schemas.microsoft.com/office/drawing/2014/main" id="{AA40E490-83CA-4909-D225-5555CAB48E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2760" y="1436393"/>
            <a:ext cx="6853496" cy="5013909"/>
          </a:xfrm>
          <a:prstGeom prst="rect">
            <a:avLst/>
          </a:prstGeom>
        </p:spPr>
      </p:pic>
      <p:sp>
        <p:nvSpPr>
          <p:cNvPr id="2" name="投影片編號版面配置區 1">
            <a:extLst>
              <a:ext uri="{FF2B5EF4-FFF2-40B4-BE49-F238E27FC236}">
                <a16:creationId xmlns:a16="http://schemas.microsoft.com/office/drawing/2014/main" id="{BB935C65-EBD4-8F73-5A56-DF032636477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4DB73ECE-8B8F-2C96-D3F7-4AEB1A8E8369}"/>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&amp; Enhanced Structure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68" name="圖片 67" descr="\documentclass{article}&#10;\usepackage{amsmath, xcolor}&#10;\pagestyle{empty}&#10;\begin{document}&#10;&#10;Combine Tanner Graph : &#10;&#10;\end{document}" title="IguanaTex Bitmap Display">
            <a:extLst>
              <a:ext uri="{FF2B5EF4-FFF2-40B4-BE49-F238E27FC236}">
                <a16:creationId xmlns:a16="http://schemas.microsoft.com/office/drawing/2014/main" id="{AA54F60F-67D0-7E41-A79B-AA92C760DEA1}"/>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91387" y="946201"/>
            <a:ext cx="2825128" cy="231710"/>
          </a:xfrm>
          <a:prstGeom prst="rect">
            <a:avLst/>
          </a:prstGeom>
        </p:spPr>
      </p:pic>
      <p:sp>
        <p:nvSpPr>
          <p:cNvPr id="11" name="矩形 10">
            <a:extLst>
              <a:ext uri="{FF2B5EF4-FFF2-40B4-BE49-F238E27FC236}">
                <a16:creationId xmlns:a16="http://schemas.microsoft.com/office/drawing/2014/main" id="{909CA3F4-106B-1F93-36CB-A989E7C73BDD}"/>
              </a:ext>
            </a:extLst>
          </p:cNvPr>
          <p:cNvSpPr/>
          <p:nvPr/>
        </p:nvSpPr>
        <p:spPr>
          <a:xfrm>
            <a:off x="1965960" y="1641267"/>
            <a:ext cx="4765070" cy="185623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10A55C12-E89C-2F81-F618-2FFA5648ED78}"/>
              </a:ext>
            </a:extLst>
          </p:cNvPr>
          <p:cNvSpPr/>
          <p:nvPr/>
        </p:nvSpPr>
        <p:spPr>
          <a:xfrm>
            <a:off x="6894576" y="1641267"/>
            <a:ext cx="1344168" cy="1856232"/>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13" name="圖片 12" descr="\documentclass{article}&#10;\usepackage{amsmath, xcolor}&#10;\pagestyle{empty}&#10;\begin{document}&#10;&#10;Payload Tanner Graph &#10;&#10;\end{document}" title="IguanaTex Bitmap Display">
            <a:extLst>
              <a:ext uri="{FF2B5EF4-FFF2-40B4-BE49-F238E27FC236}">
                <a16:creationId xmlns:a16="http://schemas.microsoft.com/office/drawing/2014/main" id="{D137BE23-903F-DA1A-BE46-C155D63290B4}"/>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508695" y="1451160"/>
            <a:ext cx="1766400" cy="161067"/>
          </a:xfrm>
          <a:prstGeom prst="rect">
            <a:avLst/>
          </a:prstGeom>
        </p:spPr>
      </p:pic>
      <p:pic>
        <p:nvPicPr>
          <p:cNvPr id="14" name="圖片 13" descr="\documentclass{article}&#10;\usepackage{amsmath, xcolor}&#10;\pagestyle{empty}&#10;\begin{document}&#10;&#10;Extra Tanner Graph &#10;&#10;\end{document}" title="IguanaTex Bitmap Display">
            <a:extLst>
              <a:ext uri="{FF2B5EF4-FFF2-40B4-BE49-F238E27FC236}">
                <a16:creationId xmlns:a16="http://schemas.microsoft.com/office/drawing/2014/main" id="{0602399C-76AB-0928-B81A-EFC3F19E0CCE}"/>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743563" y="1436393"/>
            <a:ext cx="1589333" cy="158934"/>
          </a:xfrm>
          <a:prstGeom prst="rect">
            <a:avLst/>
          </a:prstGeom>
        </p:spPr>
      </p:pic>
      <p:pic>
        <p:nvPicPr>
          <p:cNvPr id="25" name="圖片 24" descr="\documentclass{article}&#10;\usepackage{amsmath, xcolor}&#10;\pagestyle{empty}&#10;\begin{document}&#10;\begin{itemize}&#10;\item filled circles(black): unpunctured variable nodes&#10;\item unfilled circles(white \&amp; yellow): punctured variable nodes&#10;\end{itemize}&#10;&#10;\end{document}" title="IguanaTex Bitmap Display">
            <a:extLst>
              <a:ext uri="{FF2B5EF4-FFF2-40B4-BE49-F238E27FC236}">
                <a16:creationId xmlns:a16="http://schemas.microsoft.com/office/drawing/2014/main" id="{DEF8D49A-5FCD-261E-AD08-BAB1CF8A61E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23767" y="3761085"/>
            <a:ext cx="4103883" cy="468169"/>
          </a:xfrm>
          <a:prstGeom prst="rect">
            <a:avLst/>
          </a:prstGeom>
        </p:spPr>
      </p:pic>
      <p:pic>
        <p:nvPicPr>
          <p:cNvPr id="31" name="圖片 30" descr="\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title="IguanaTex Bitmap Display">
            <a:extLst>
              <a:ext uri="{FF2B5EF4-FFF2-40B4-BE49-F238E27FC236}">
                <a16:creationId xmlns:a16="http://schemas.microsoft.com/office/drawing/2014/main" id="{49CF59D9-0E5A-2A1B-69C0-90C3D30F529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23767" y="4440722"/>
            <a:ext cx="5125030" cy="2048914"/>
          </a:xfrm>
          <a:prstGeom prst="rect">
            <a:avLst/>
          </a:prstGeom>
        </p:spPr>
      </p:pic>
      <p:sp>
        <p:nvSpPr>
          <p:cNvPr id="16" name="橢圓 15">
            <a:extLst>
              <a:ext uri="{FF2B5EF4-FFF2-40B4-BE49-F238E27FC236}">
                <a16:creationId xmlns:a16="http://schemas.microsoft.com/office/drawing/2014/main" id="{664BDE50-55A0-AD1D-9EE6-549E8EB40077}"/>
              </a:ext>
            </a:extLst>
          </p:cNvPr>
          <p:cNvSpPr/>
          <p:nvPr/>
        </p:nvSpPr>
        <p:spPr>
          <a:xfrm>
            <a:off x="4960143" y="3098006"/>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C19B3F44-831E-23DD-F7DE-6F8498E064E8}"/>
              </a:ext>
            </a:extLst>
          </p:cNvPr>
          <p:cNvSpPr/>
          <p:nvPr/>
        </p:nvSpPr>
        <p:spPr>
          <a:xfrm>
            <a:off x="5926930" y="3095785"/>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09AA34BC-B9D8-82E8-8DC4-80A95408C745}"/>
              </a:ext>
            </a:extLst>
          </p:cNvPr>
          <p:cNvSpPr/>
          <p:nvPr/>
        </p:nvSpPr>
        <p:spPr>
          <a:xfrm>
            <a:off x="6202968" y="4818699"/>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4557655A-AA1D-44C7-2FA1-79C199A8B2D0}"/>
              </a:ext>
            </a:extLst>
          </p:cNvPr>
          <p:cNvSpPr/>
          <p:nvPr/>
        </p:nvSpPr>
        <p:spPr>
          <a:xfrm>
            <a:off x="7590852" y="4816562"/>
            <a:ext cx="280800" cy="280921"/>
          </a:xfrm>
          <a:prstGeom prst="ellipse">
            <a:avLst/>
          </a:prstGeom>
          <a:solidFill>
            <a:schemeClr val="accent2">
              <a:lumMod val="60000"/>
              <a:lumOff val="40000"/>
            </a:schemeClr>
          </a:solidFill>
          <a:ln w="6350">
            <a:solidFill>
              <a:srgbClr val="2422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601D2DCA-40FC-2196-7410-469B178FC2F8}"/>
              </a:ext>
            </a:extLst>
          </p:cNvPr>
          <p:cNvSpPr/>
          <p:nvPr/>
        </p:nvSpPr>
        <p:spPr>
          <a:xfrm>
            <a:off x="1796849" y="1397059"/>
            <a:ext cx="7450846" cy="225843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6" name="圖片 25" descr="\documentclass{article}&#10;\usepackage{amsmath, xcolor}&#10;\pagestyle{empty}&#10;\begin{document}&#10;&#10;Partial-Extra Structure&#10;\end{document}" title="IguanaTex Bitmap Display">
            <a:extLst>
              <a:ext uri="{FF2B5EF4-FFF2-40B4-BE49-F238E27FC236}">
                <a16:creationId xmlns:a16="http://schemas.microsoft.com/office/drawing/2014/main" id="{0C05A6A0-082F-6E08-F425-6178F3438B1F}"/>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434263" y="1180831"/>
            <a:ext cx="1806933" cy="129067"/>
          </a:xfrm>
          <a:prstGeom prst="rect">
            <a:avLst/>
          </a:prstGeom>
        </p:spPr>
      </p:pic>
      <p:pic>
        <p:nvPicPr>
          <p:cNvPr id="3" name="圖片 2" descr="\documentclass{article}&#10;\usepackage{amsmath, xcolor,bm}&#10;\pagestyle{empty}&#10;\begin{document}&#10;&#10;$M_{puncpos} $ each row degree is 1.&#10;&#10;\end{document}" title="IguanaTex Bitmap Display">
            <a:extLst>
              <a:ext uri="{FF2B5EF4-FFF2-40B4-BE49-F238E27FC236}">
                <a16:creationId xmlns:a16="http://schemas.microsoft.com/office/drawing/2014/main" id="{C963E9F2-C971-BDB8-E53C-50DE5A0A3D1F}"/>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332896" y="4735191"/>
            <a:ext cx="3010286" cy="223543"/>
          </a:xfrm>
          <a:prstGeom prst="rect">
            <a:avLst/>
          </a:prstGeom>
        </p:spPr>
      </p:pic>
      <p:pic>
        <p:nvPicPr>
          <p:cNvPr id="5" name="圖片 4" descr="\documentclass{article}&#10;\usepackage{amsmath, xcolor,bm}&#10;\pagestyle{empty}&#10;\begin{document}&#10;&#10;$M_{Enhanced1} $ each row degree is 1.&#10;&#10;\end{document}" title="IguanaTex Bitmap Display">
            <a:extLst>
              <a:ext uri="{FF2B5EF4-FFF2-40B4-BE49-F238E27FC236}">
                <a16:creationId xmlns:a16="http://schemas.microsoft.com/office/drawing/2014/main" id="{2118C76F-9B90-B066-BC18-83ACE506141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332896" y="5217264"/>
            <a:ext cx="3270858" cy="204343"/>
          </a:xfrm>
          <a:prstGeom prst="rect">
            <a:avLst/>
          </a:prstGeom>
        </p:spPr>
      </p:pic>
      <p:pic>
        <p:nvPicPr>
          <p:cNvPr id="7" name="圖片 6" descr="\documentclass{article}&#10;\usepackage{amsmath, xcolor,bm}&#10;\pagestyle{empty}&#10;\begin{document}&#10;&#10;$M_{Enhanced2} $ each row degree is 1.&#10;&#10;\end{document}" title="IguanaTex Bitmap Display">
            <a:extLst>
              <a:ext uri="{FF2B5EF4-FFF2-40B4-BE49-F238E27FC236}">
                <a16:creationId xmlns:a16="http://schemas.microsoft.com/office/drawing/2014/main" id="{FC16656F-D5C9-D14D-0966-8FBB6B746B55}"/>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332896" y="5682546"/>
            <a:ext cx="3270859" cy="204343"/>
          </a:xfrm>
          <a:prstGeom prst="rect">
            <a:avLst/>
          </a:prstGeom>
        </p:spPr>
      </p:pic>
      <p:pic>
        <p:nvPicPr>
          <p:cNvPr id="10" name="圖片 9" descr="\documentclass{article}&#10;\usepackage{amsmath, xcolor,bm}&#10;\pagestyle{empty}&#10;\begin{document}&#10;&#10;$M_{extrapunc} $ each row degree is 1.&#10;&#10;\end{document}" title="IguanaTex Bitmap Display">
            <a:extLst>
              <a:ext uri="{FF2B5EF4-FFF2-40B4-BE49-F238E27FC236}">
                <a16:creationId xmlns:a16="http://schemas.microsoft.com/office/drawing/2014/main" id="{1E86C1F3-D564-CD53-F500-9633C4594476}"/>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8332896" y="6142552"/>
            <a:ext cx="3187202" cy="223543"/>
          </a:xfrm>
          <a:prstGeom prst="rect">
            <a:avLst/>
          </a:prstGeom>
        </p:spPr>
      </p:pic>
    </p:spTree>
    <p:extLst>
      <p:ext uri="{BB962C8B-B14F-4D97-AF65-F5344CB8AC3E}">
        <p14:creationId xmlns:p14="http://schemas.microsoft.com/office/powerpoint/2010/main" val="3536347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A06-1301-E931-BA8E-BD62F212A8F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B849D9D-BE2F-E035-6238-3045B5AEA5B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C3C88DC9-CC0E-2087-3F8C-4DA7A40A3260}"/>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&amp; Enhanced Structure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 xcolor}&#10;\pagestyle{empty}&#10;\begin{document}&#10;\begin{itemize}&#10;\item Payload : PEG-P1&#10;\item Extra   : LDPC-E1&#10;\end{itemize}&#10;&#10;\end{document}" title="IguanaTex Bitmap Display">
            <a:extLst>
              <a:ext uri="{FF2B5EF4-FFF2-40B4-BE49-F238E27FC236}">
                <a16:creationId xmlns:a16="http://schemas.microsoft.com/office/drawing/2014/main" id="{4C8E5DAB-F79F-AE39-C968-D196EE2886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6"/>
            <a:ext cx="1421156" cy="425011"/>
          </a:xfrm>
          <a:prstGeom prst="rect">
            <a:avLst/>
          </a:prstGeom>
        </p:spPr>
      </p:pic>
      <p:pic>
        <p:nvPicPr>
          <p:cNvPr id="15" name="圖片 14" descr="一張含有 文字, 行, 繪圖, 螢幕擷取畫面 的圖片&#10;&#10;AI 產生的內容可能不正確。">
            <a:extLst>
              <a:ext uri="{FF2B5EF4-FFF2-40B4-BE49-F238E27FC236}">
                <a16:creationId xmlns:a16="http://schemas.microsoft.com/office/drawing/2014/main" id="{DA759F17-7C49-A175-5A98-8AE45511D935}"/>
              </a:ext>
            </a:extLst>
          </p:cNvPr>
          <p:cNvPicPr>
            <a:picLocks noChangeAspect="1"/>
          </p:cNvPicPr>
          <p:nvPr/>
        </p:nvPicPr>
        <p:blipFill>
          <a:blip r:embed="rId5">
            <a:extLst>
              <a:ext uri="{28A0092B-C50C-407E-A947-70E740481C1C}">
                <a14:useLocalDpi xmlns:a14="http://schemas.microsoft.com/office/drawing/2010/main" val="0"/>
              </a:ext>
            </a:extLst>
          </a:blip>
          <a:srcRect l="3737" t="3451" r="7267" b="1287"/>
          <a:stretch>
            <a:fillRect/>
          </a:stretch>
        </p:blipFill>
        <p:spPr>
          <a:xfrm>
            <a:off x="837431" y="1724649"/>
            <a:ext cx="4760274" cy="3960000"/>
          </a:xfrm>
          <a:prstGeom prst="rect">
            <a:avLst/>
          </a:prstGeom>
        </p:spPr>
      </p:pic>
      <p:pic>
        <p:nvPicPr>
          <p:cNvPr id="6" name="圖片 5" descr="一張含有 文字, 行, 螢幕擷取畫面, 繪圖 的圖片&#10;&#10;AI 產生的內容可能不正確。">
            <a:extLst>
              <a:ext uri="{FF2B5EF4-FFF2-40B4-BE49-F238E27FC236}">
                <a16:creationId xmlns:a16="http://schemas.microsoft.com/office/drawing/2014/main" id="{5E489FD0-F167-90D2-268B-6F5C226BDA91}"/>
              </a:ext>
            </a:extLst>
          </p:cNvPr>
          <p:cNvPicPr>
            <a:picLocks noChangeAspect="1"/>
          </p:cNvPicPr>
          <p:nvPr/>
        </p:nvPicPr>
        <p:blipFill>
          <a:blip r:embed="rId6">
            <a:extLst>
              <a:ext uri="{28A0092B-C50C-407E-A947-70E740481C1C}">
                <a14:useLocalDpi xmlns:a14="http://schemas.microsoft.com/office/drawing/2010/main" val="0"/>
              </a:ext>
            </a:extLst>
          </a:blip>
          <a:srcRect l="4025" t="2986" r="7316"/>
          <a:stretch>
            <a:fillRect/>
          </a:stretch>
        </p:blipFill>
        <p:spPr>
          <a:xfrm>
            <a:off x="6594297" y="1730226"/>
            <a:ext cx="4878607" cy="3960000"/>
          </a:xfrm>
          <a:prstGeom prst="rect">
            <a:avLst/>
          </a:prstGeom>
        </p:spPr>
      </p:pic>
    </p:spTree>
    <p:extLst>
      <p:ext uri="{BB962C8B-B14F-4D97-AF65-F5344CB8AC3E}">
        <p14:creationId xmlns:p14="http://schemas.microsoft.com/office/powerpoint/2010/main" val="200561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3F7228E-73A2-37CA-85AB-BEE118CE9C28}"/>
              </a:ext>
            </a:extLst>
          </p:cNvPr>
          <p:cNvSpPr>
            <a:spLocks noGrp="1"/>
          </p:cNvSpPr>
          <p:nvPr>
            <p:ph type="sldNum" sz="quarter" idx="10"/>
          </p:nvPr>
        </p:nvSpPr>
        <p:spPr/>
        <p:txBody>
          <a:bodyPr/>
          <a:lstStyle/>
          <a:p>
            <a:fld id="{280088F6-7C6C-4B38-8F53-C0D87CD1D86B}" type="slidenum">
              <a:rPr lang="zh-TW" altLang="en-US" smtClean="0"/>
              <a:pPr/>
              <a:t>7</a:t>
            </a:fld>
            <a:endParaRPr lang="zh-TW" altLang="en-US" dirty="0"/>
          </a:p>
        </p:txBody>
      </p:sp>
      <p:sp>
        <p:nvSpPr>
          <p:cNvPr id="7" name="文字方塊 6">
            <a:extLst>
              <a:ext uri="{FF2B5EF4-FFF2-40B4-BE49-F238E27FC236}">
                <a16:creationId xmlns:a16="http://schemas.microsoft.com/office/drawing/2014/main" id="{F7C3FDEE-1591-D15F-2E89-0DE393F179F3}"/>
              </a:ext>
            </a:extLst>
          </p:cNvPr>
          <p:cNvSpPr txBox="1"/>
          <p:nvPr/>
        </p:nvSpPr>
        <p:spPr>
          <a:xfrm>
            <a:off x="0" y="0"/>
            <a:ext cx="7800109"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Free-ride </a:t>
            </a:r>
            <a:r>
              <a:rPr lang="en-US" altLang="zh-TW" sz="3200" b="1" dirty="0" err="1">
                <a:solidFill>
                  <a:schemeClr val="bg1"/>
                </a:solidFill>
                <a:latin typeface="Times New Roman" panose="02020603050405020304" pitchFamily="18" charset="0"/>
                <a:cs typeface="Times New Roman" panose="02020603050405020304" pitchFamily="18" charset="0"/>
              </a:rPr>
              <a:t>init</a:t>
            </a:r>
            <a:r>
              <a:rPr lang="en-US" altLang="zh-TW" sz="3200" b="1" dirty="0">
                <a:solidFill>
                  <a:schemeClr val="bg1"/>
                </a:solidFill>
                <a:latin typeface="Times New Roman" panose="02020603050405020304" pitchFamily="18" charset="0"/>
                <a:cs typeface="Times New Roman" panose="02020603050405020304" pitchFamily="18" charset="0"/>
              </a:rPr>
              <a:t> method</a:t>
            </a:r>
            <a:r>
              <a:rPr lang="zh-TW" altLang="en-US" sz="3200" b="1" dirty="0">
                <a:solidFill>
                  <a:schemeClr val="bg1"/>
                </a:solidFill>
                <a:latin typeface="Times New Roman" panose="02020603050405020304" pitchFamily="18" charset="0"/>
                <a:cs typeface="Times New Roman" panose="02020603050405020304" pitchFamily="18" charset="0"/>
              </a:rPr>
              <a:t> </a:t>
            </a:r>
            <a:r>
              <a:rPr lang="en-US" altLang="zh-TW" sz="3200" b="1" dirty="0">
                <a:solidFill>
                  <a:schemeClr val="bg1"/>
                </a:solidFill>
                <a:latin typeface="Times New Roman" panose="02020603050405020304" pitchFamily="18" charset="0"/>
                <a:cs typeface="Times New Roman" panose="02020603050405020304" pitchFamily="18" charset="0"/>
              </a:rPr>
              <a:t>- simulation </a:t>
            </a:r>
          </a:p>
        </p:txBody>
      </p:sp>
      <p:pic>
        <p:nvPicPr>
          <p:cNvPr id="9" name="圖片 8">
            <a:extLst>
              <a:ext uri="{FF2B5EF4-FFF2-40B4-BE49-F238E27FC236}">
                <a16:creationId xmlns:a16="http://schemas.microsoft.com/office/drawing/2014/main" id="{8571E8B3-7A45-F8B3-5D20-9727388C27DD}"/>
              </a:ext>
            </a:extLst>
          </p:cNvPr>
          <p:cNvPicPr>
            <a:picLocks noChangeAspect="1"/>
          </p:cNvPicPr>
          <p:nvPr/>
        </p:nvPicPr>
        <p:blipFill>
          <a:blip r:embed="rId2"/>
          <a:srcRect l="2681" r="5962" b="2945"/>
          <a:stretch>
            <a:fillRect/>
          </a:stretch>
        </p:blipFill>
        <p:spPr>
          <a:xfrm>
            <a:off x="875071" y="1706570"/>
            <a:ext cx="10274710" cy="3887985"/>
          </a:xfrm>
          <a:prstGeom prst="rect">
            <a:avLst/>
          </a:prstGeom>
        </p:spPr>
      </p:pic>
    </p:spTree>
    <p:extLst>
      <p:ext uri="{BB962C8B-B14F-4D97-AF65-F5344CB8AC3E}">
        <p14:creationId xmlns:p14="http://schemas.microsoft.com/office/powerpoint/2010/main" val="2404699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4706-C418-B90F-774D-A4410AA5943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22D5A42-CE83-92AF-ED5A-7DBD948989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5192DF10-0E85-B408-C625-F62A7B04DACF}"/>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&amp; Enhanced Structure – Simulation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descr="\documentclass{article}&#10;\usepackage{amsmath, xcolor}&#10;\pagestyle{empty}&#10;\begin{document}&#10;\begin{itemize}&#10;\item Payload : PEG-P1&#10;\item Extra   : BCH-E2&#10;\end{itemize}&#10;&#10;\end{document}" title="IguanaTex Bitmap Display">
            <a:extLst>
              <a:ext uri="{FF2B5EF4-FFF2-40B4-BE49-F238E27FC236}">
                <a16:creationId xmlns:a16="http://schemas.microsoft.com/office/drawing/2014/main" id="{4330818F-643D-E855-BC1A-A73080A6319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1950" y="1069657"/>
            <a:ext cx="1421156" cy="425011"/>
          </a:xfrm>
          <a:prstGeom prst="rect">
            <a:avLst/>
          </a:prstGeom>
        </p:spPr>
      </p:pic>
      <p:pic>
        <p:nvPicPr>
          <p:cNvPr id="7" name="圖片 6" descr="一張含有 文字, 螢幕擷取畫面, 行, 平行 的圖片&#10;&#10;AI 產生的內容可能不正確。">
            <a:extLst>
              <a:ext uri="{FF2B5EF4-FFF2-40B4-BE49-F238E27FC236}">
                <a16:creationId xmlns:a16="http://schemas.microsoft.com/office/drawing/2014/main" id="{DAC184BC-EC8E-BC10-70B4-F6B2958FFB25}"/>
              </a:ext>
            </a:extLst>
          </p:cNvPr>
          <p:cNvPicPr>
            <a:picLocks noChangeAspect="1"/>
          </p:cNvPicPr>
          <p:nvPr/>
        </p:nvPicPr>
        <p:blipFill>
          <a:blip r:embed="rId5">
            <a:extLst>
              <a:ext uri="{28A0092B-C50C-407E-A947-70E740481C1C}">
                <a14:useLocalDpi xmlns:a14="http://schemas.microsoft.com/office/drawing/2010/main" val="0"/>
              </a:ext>
            </a:extLst>
          </a:blip>
          <a:srcRect l="2424" t="3482" r="5494"/>
          <a:stretch/>
        </p:blipFill>
        <p:spPr>
          <a:xfrm>
            <a:off x="6537961" y="1618487"/>
            <a:ext cx="5031443" cy="3960000"/>
          </a:xfrm>
          <a:prstGeom prst="rect">
            <a:avLst/>
          </a:prstGeom>
        </p:spPr>
      </p:pic>
      <p:pic>
        <p:nvPicPr>
          <p:cNvPr id="9" name="圖片 8" descr="一張含有 文字, 行, 繪圖, 圖表 的圖片&#10;&#10;AI 產生的內容可能不正確。">
            <a:extLst>
              <a:ext uri="{FF2B5EF4-FFF2-40B4-BE49-F238E27FC236}">
                <a16:creationId xmlns:a16="http://schemas.microsoft.com/office/drawing/2014/main" id="{334CDD9E-8667-8958-102F-34E236DDCA56}"/>
              </a:ext>
            </a:extLst>
          </p:cNvPr>
          <p:cNvPicPr>
            <a:picLocks noChangeAspect="1"/>
          </p:cNvPicPr>
          <p:nvPr/>
        </p:nvPicPr>
        <p:blipFill>
          <a:blip r:embed="rId6">
            <a:extLst>
              <a:ext uri="{28A0092B-C50C-407E-A947-70E740481C1C}">
                <a14:useLocalDpi xmlns:a14="http://schemas.microsoft.com/office/drawing/2010/main" val="0"/>
              </a:ext>
            </a:extLst>
          </a:blip>
          <a:srcRect l="2749" t="2506" r="6460"/>
          <a:stretch/>
        </p:blipFill>
        <p:spPr>
          <a:xfrm>
            <a:off x="829151" y="1618487"/>
            <a:ext cx="4916975" cy="3960000"/>
          </a:xfrm>
          <a:prstGeom prst="rect">
            <a:avLst/>
          </a:prstGeom>
        </p:spPr>
      </p:pic>
    </p:spTree>
    <p:extLst>
      <p:ext uri="{BB962C8B-B14F-4D97-AF65-F5344CB8AC3E}">
        <p14:creationId xmlns:p14="http://schemas.microsoft.com/office/powerpoint/2010/main" val="2932040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71B8-C9DE-F008-257C-9808574359A2}"/>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2ECB77-C2F8-B701-B488-E3BCCA96AC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A6D1E87C-578C-4E50-A1B0-FBB8B08D83F8}"/>
              </a:ext>
            </a:extLst>
          </p:cNvPr>
          <p:cNvSpPr txBox="1"/>
          <p:nvPr/>
        </p:nvSpPr>
        <p:spPr>
          <a:xfrm>
            <a:off x="0" y="0"/>
            <a:ext cx="1064319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Partial-Extra &amp; Enhanced Structure– Observation</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9" name="圖片 8" descr="\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title="IguanaTex Bitmap Display">
            <a:extLst>
              <a:ext uri="{FF2B5EF4-FFF2-40B4-BE49-F238E27FC236}">
                <a16:creationId xmlns:a16="http://schemas.microsoft.com/office/drawing/2014/main" id="{DF55101C-AD73-74B7-98A2-85B2F461A2A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80725" y="1143369"/>
            <a:ext cx="8492554" cy="1680183"/>
          </a:xfrm>
          <a:prstGeom prst="rect">
            <a:avLst/>
          </a:prstGeom>
        </p:spPr>
      </p:pic>
    </p:spTree>
    <p:extLst>
      <p:ext uri="{BB962C8B-B14F-4D97-AF65-F5344CB8AC3E}">
        <p14:creationId xmlns:p14="http://schemas.microsoft.com/office/powerpoint/2010/main" val="3335994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7C0-C928-8F55-BB7A-FC2F8BF27B0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A61D2AF-2D0E-4833-391A-72DF59628A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1752DB5E-1700-81CD-8936-A07A63A0D280}"/>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Outline</a:t>
            </a:r>
            <a:endParaRPr kumimoji="0" lang="zh-TW" altLang="en-US"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5" name="圖片 4" descr="\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title="IguanaTex Bitmap Display">
            <a:extLst>
              <a:ext uri="{FF2B5EF4-FFF2-40B4-BE49-F238E27FC236}">
                <a16:creationId xmlns:a16="http://schemas.microsoft.com/office/drawing/2014/main" id="{FA615DAC-10AD-5384-D377-2289DC7D9F9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74160" y="776702"/>
            <a:ext cx="4470848" cy="5168914"/>
          </a:xfrm>
          <a:prstGeom prst="rect">
            <a:avLst/>
          </a:prstGeom>
        </p:spPr>
      </p:pic>
    </p:spTree>
    <p:extLst>
      <p:ext uri="{BB962C8B-B14F-4D97-AF65-F5344CB8AC3E}">
        <p14:creationId xmlns:p14="http://schemas.microsoft.com/office/powerpoint/2010/main" val="1969536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03DA-594A-F406-A951-467DE808DB27}"/>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FFC5DC5-1E72-936C-83C4-74B3D8391A1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A1C885A2-4B8F-7A76-38EF-CC22A6B75CAA}"/>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Reference</a:t>
            </a:r>
          </a:p>
        </p:txBody>
      </p:sp>
      <p:pic>
        <p:nvPicPr>
          <p:cNvPr id="7" name="圖片 6" descr="\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title="IguanaTex Bitmap Display">
            <a:extLst>
              <a:ext uri="{FF2B5EF4-FFF2-40B4-BE49-F238E27FC236}">
                <a16:creationId xmlns:a16="http://schemas.microsoft.com/office/drawing/2014/main" id="{9AFA572C-46F4-D6B5-5CFF-CFDFA3C575D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664915" cy="5030395"/>
          </a:xfrm>
          <a:prstGeom prst="rect">
            <a:avLst/>
          </a:prstGeom>
        </p:spPr>
      </p:pic>
    </p:spTree>
    <p:extLst>
      <p:ext uri="{BB962C8B-B14F-4D97-AF65-F5344CB8AC3E}">
        <p14:creationId xmlns:p14="http://schemas.microsoft.com/office/powerpoint/2010/main" val="3411562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6E9-7D30-C30A-4616-E1A84C28F676}"/>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FA1C6F-D09C-D675-336F-7878FAD1020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088F6-7C6C-4B38-8F53-C0D87CD1D86B}" type="slidenum">
              <a:rPr kumimoji="0" lang="zh-TW" altLang="en-US" sz="1800" b="1" i="0" u="none" strike="noStrike" kern="1200" cap="none" spc="0" normalizeH="0" baseline="0" noProof="0" smtClean="0">
                <a:ln>
                  <a:noFill/>
                </a:ln>
                <a:solidFill>
                  <a:prstClr val="white"/>
                </a:solidFill>
                <a:effectLst/>
                <a:uLnTx/>
                <a:uFillTx/>
                <a:latin typeface="Montserrat" panose="00000500000000000000" pitchFamily="2"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TW" altLang="en-US" sz="1800" b="1" i="0" u="none" strike="noStrike" kern="1200" cap="none" spc="0" normalizeH="0" baseline="0" noProof="0" dirty="0">
              <a:ln>
                <a:noFill/>
              </a:ln>
              <a:solidFill>
                <a:prstClr val="white"/>
              </a:solidFill>
              <a:effectLst/>
              <a:uLnTx/>
              <a:uFillTx/>
              <a:latin typeface="Montserrat" panose="00000500000000000000" pitchFamily="2" charset="0"/>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F901C8E4-7659-95D9-BBF7-D515FC61B377}"/>
              </a:ext>
            </a:extLst>
          </p:cNvPr>
          <p:cNvSpPr txBox="1"/>
          <p:nvPr/>
        </p:nvSpPr>
        <p:spPr>
          <a:xfrm>
            <a:off x="0" y="0"/>
            <a:ext cx="78001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Reference</a:t>
            </a:r>
          </a:p>
        </p:txBody>
      </p:sp>
      <p:pic>
        <p:nvPicPr>
          <p:cNvPr id="5" name="圖片 4" descr="\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title="IguanaTex Bitmap Display">
            <a:extLst>
              <a:ext uri="{FF2B5EF4-FFF2-40B4-BE49-F238E27FC236}">
                <a16:creationId xmlns:a16="http://schemas.microsoft.com/office/drawing/2014/main" id="{A8C50EF7-72F5-E1F8-4AAA-4150A3A1E3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1147" y="907384"/>
            <a:ext cx="7579885" cy="752914"/>
          </a:xfrm>
          <a:prstGeom prst="rect">
            <a:avLst/>
          </a:prstGeom>
        </p:spPr>
      </p:pic>
    </p:spTree>
    <p:extLst>
      <p:ext uri="{BB962C8B-B14F-4D97-AF65-F5344CB8AC3E}">
        <p14:creationId xmlns:p14="http://schemas.microsoft.com/office/powerpoint/2010/main" val="376091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31E6FD1-77E2-15B6-13C9-15D1AB150D87}"/>
              </a:ext>
            </a:extLst>
          </p:cNvPr>
          <p:cNvSpPr>
            <a:spLocks noGrp="1"/>
          </p:cNvSpPr>
          <p:nvPr>
            <p:ph type="sldNum" sz="quarter" idx="10"/>
          </p:nvPr>
        </p:nvSpPr>
        <p:spPr/>
        <p:txBody>
          <a:bodyPr/>
          <a:lstStyle/>
          <a:p>
            <a:fld id="{280088F6-7C6C-4B38-8F53-C0D87CD1D86B}" type="slidenum">
              <a:rPr lang="zh-TW" altLang="en-US" smtClean="0"/>
              <a:pPr/>
              <a:t>8</a:t>
            </a:fld>
            <a:endParaRPr lang="zh-TW" altLang="en-US" dirty="0"/>
          </a:p>
        </p:txBody>
      </p:sp>
      <p:sp>
        <p:nvSpPr>
          <p:cNvPr id="3" name="文字方塊 2">
            <a:extLst>
              <a:ext uri="{FF2B5EF4-FFF2-40B4-BE49-F238E27FC236}">
                <a16:creationId xmlns:a16="http://schemas.microsoft.com/office/drawing/2014/main" id="{BC9BB687-0467-A189-AC61-5D4FCB0D6064}"/>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Different PCM depending on the number of decoding iterations</a:t>
            </a:r>
          </a:p>
        </p:txBody>
      </p:sp>
      <p:pic>
        <p:nvPicPr>
          <p:cNvPr id="5" name="圖片 4">
            <a:extLst>
              <a:ext uri="{FF2B5EF4-FFF2-40B4-BE49-F238E27FC236}">
                <a16:creationId xmlns:a16="http://schemas.microsoft.com/office/drawing/2014/main" id="{6422F19E-6BC2-B938-2A94-3D2941B358D0}"/>
              </a:ext>
            </a:extLst>
          </p:cNvPr>
          <p:cNvPicPr>
            <a:picLocks noChangeAspect="1"/>
          </p:cNvPicPr>
          <p:nvPr/>
        </p:nvPicPr>
        <p:blipFill>
          <a:blip r:embed="rId2"/>
          <a:stretch>
            <a:fillRect/>
          </a:stretch>
        </p:blipFill>
        <p:spPr>
          <a:xfrm>
            <a:off x="642780" y="804189"/>
            <a:ext cx="10906440" cy="5498288"/>
          </a:xfrm>
          <a:prstGeom prst="rect">
            <a:avLst/>
          </a:prstGeom>
        </p:spPr>
      </p:pic>
    </p:spTree>
    <p:extLst>
      <p:ext uri="{BB962C8B-B14F-4D97-AF65-F5344CB8AC3E}">
        <p14:creationId xmlns:p14="http://schemas.microsoft.com/office/powerpoint/2010/main" val="154870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033B6-A32C-AAFC-2A63-0841E664DE3C}"/>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3D3466C-7540-03FD-5F89-13CA162C3A0B}"/>
              </a:ext>
            </a:extLst>
          </p:cNvPr>
          <p:cNvSpPr>
            <a:spLocks noGrp="1"/>
          </p:cNvSpPr>
          <p:nvPr>
            <p:ph type="sldNum" sz="quarter" idx="10"/>
          </p:nvPr>
        </p:nvSpPr>
        <p:spPr/>
        <p:txBody>
          <a:bodyPr/>
          <a:lstStyle/>
          <a:p>
            <a:fld id="{280088F6-7C6C-4B38-8F53-C0D87CD1D86B}" type="slidenum">
              <a:rPr lang="zh-TW" altLang="en-US" smtClean="0"/>
              <a:pPr/>
              <a:t>9</a:t>
            </a:fld>
            <a:endParaRPr lang="zh-TW" altLang="en-US" dirty="0"/>
          </a:p>
        </p:txBody>
      </p:sp>
      <p:sp>
        <p:nvSpPr>
          <p:cNvPr id="3" name="文字方塊 2">
            <a:extLst>
              <a:ext uri="{FF2B5EF4-FFF2-40B4-BE49-F238E27FC236}">
                <a16:creationId xmlns:a16="http://schemas.microsoft.com/office/drawing/2014/main" id="{8DACC8F5-7E29-04CE-16F9-60DD15099195}"/>
              </a:ext>
            </a:extLst>
          </p:cNvPr>
          <p:cNvSpPr txBox="1"/>
          <p:nvPr/>
        </p:nvSpPr>
        <p:spPr>
          <a:xfrm>
            <a:off x="0" y="0"/>
            <a:ext cx="12290323" cy="584775"/>
          </a:xfrm>
          <a:prstGeom prst="rect">
            <a:avLst/>
          </a:prstGeom>
          <a:noFill/>
        </p:spPr>
        <p:txBody>
          <a:bodyPr wrap="square">
            <a:spAutoFit/>
          </a:bodyPr>
          <a:lstStyle/>
          <a:p>
            <a:r>
              <a:rPr lang="en-US" altLang="zh-TW" sz="3200" b="1" dirty="0">
                <a:solidFill>
                  <a:schemeClr val="bg1"/>
                </a:solidFill>
                <a:latin typeface="Times New Roman" panose="02020603050405020304" pitchFamily="18" charset="0"/>
                <a:cs typeface="Times New Roman" panose="02020603050405020304" pitchFamily="18" charset="0"/>
              </a:rPr>
              <a:t>Different PCM depending on the number of decoding iterations</a:t>
            </a:r>
          </a:p>
        </p:txBody>
      </p:sp>
      <p:pic>
        <p:nvPicPr>
          <p:cNvPr id="6" name="圖片 5">
            <a:extLst>
              <a:ext uri="{FF2B5EF4-FFF2-40B4-BE49-F238E27FC236}">
                <a16:creationId xmlns:a16="http://schemas.microsoft.com/office/drawing/2014/main" id="{837ED19B-6070-8EBB-5D34-D3F53FC29EC5}"/>
              </a:ext>
            </a:extLst>
          </p:cNvPr>
          <p:cNvPicPr>
            <a:picLocks noChangeAspect="1"/>
          </p:cNvPicPr>
          <p:nvPr/>
        </p:nvPicPr>
        <p:blipFill>
          <a:blip r:embed="rId2"/>
          <a:stretch>
            <a:fillRect/>
          </a:stretch>
        </p:blipFill>
        <p:spPr>
          <a:xfrm>
            <a:off x="624653" y="738405"/>
            <a:ext cx="11041016" cy="5715798"/>
          </a:xfrm>
          <a:prstGeom prst="rect">
            <a:avLst/>
          </a:prstGeom>
        </p:spPr>
      </p:pic>
    </p:spTree>
    <p:extLst>
      <p:ext uri="{BB962C8B-B14F-4D97-AF65-F5344CB8AC3E}">
        <p14:creationId xmlns:p14="http://schemas.microsoft.com/office/powerpoint/2010/main" val="8583953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228.721"/>
  <p:tag name="LATEXADDIN" val="\documentclass{article}&#10;\usepackage{amsmath, xcolor,bm}&#10;\pagestyle{empty}&#10;\begin{document}&#10;&#10;\noindent Training with ZeroCodeWord to achieve the same effect with fewer iterations.&#10;&#10;\end{document}"/>
  <p:tag name="IGUANATEXSIZE" val="18"/>
  <p:tag name="IGUANATEXCURSOR" val="129"/>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300.712"/>
  <p:tag name="ORIGINALWIDTH" val="4098.237"/>
  <p:tag name="LATEXADDIN" val="\documentclass{article}&#10;\usepackage{amsmath}&#10;&#10;\usepackage[dvipsnames]{xcolor}&#10;\pagestyle{empty}&#10;\begin{document}&#10;\begin{itemize}&#10;  \item In many communication systems, alongside the primary payload data, a small number of supplementary bits (e.g., device-ID fields or HARQ ACK/NACK flags) must also be transmitted. Traditionally, these extra bits are encoded and sent separately to meet their unique reliability and timing requirements, but at the cost of additional bandwidth and power. The recently proposed Partial-Superposition Incremental-Redundancy HARQ (PS-IR-HARQ) scheme[6] overcomes this overhead by partially superimposing previous code-block information onto the first HARQ retransmission—embedding both payload and control bits without any extra spectral or power resources, thereby boosting throughput and reliability simultaneously.&#10;&#10;&#10;&#10;&#10;&#10;&#10;&#10;&#10;&#10; \item This separation is either because the receiver is only interested in the additional bits or because the reliability requirement of the additional bits is higher. One main drawback of the separated transmission paradigm is that it will require additional bandwidth and power.&#10;&#10;\end{itemize}&#10;\end{document}&#10;&#10;&#10;&#10;&#10;&#10;&#10;&#10;&#10;"/>
  <p:tag name="IGUANATEXSIZE" val="18"/>
  <p:tag name="IGUANATEXCURSOR" val="581"/>
  <p:tag name="TRANSPARENCY" val="True"/>
  <p:tag name="LATEXENGINEID" val="0"/>
  <p:tag name="TEMPFOLDER" val="C:\temp\"/>
  <p:tag name="LATEXFORMHEIGHT" val="312"/>
  <p:tag name="LATEXFORMWIDTH" val="922"/>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11.3986"/>
  <p:tag name="ORIGINALWIDTH" val="4101.237"/>
  <p:tag name="LATEXADDIN" val="\documentclass{article}&#10;\usepackage{amsmath}&#10;&#10;\usepackage[dvipsnames]{xcolor}&#10;\pagestyle{empty}&#10;\begin{document}&#10;\begin{itemize}&#10;  \item After combining the partial-extra structure and the enhanced structure, Extra’s performance shows a significant improvement at low SNR.&#10;&#10;   \item The Combin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6"/>
  <p:tag name="TRANSPARENCY" val="True"/>
  <p:tag name="LATEXENGINEID" val="0"/>
  <p:tag name="TEMPFOLDER" val="C:\temp\"/>
  <p:tag name="LATEXFORMHEIGHT" val="312"/>
  <p:tag name="LATEXFORMWIDTH" val="922"/>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50.656"/>
  <p:tag name="ORIGINALWIDTH" val="4191.226"/>
  <p:tag name="LATEXADDIN" val="\documentclass{article}&#10;\usepackage{amsmath}&#10;\usepackage[dvipsnames]{xcolor}&#10;\pagestyle{empty}&#10;\begin{document}&#10;\begin{itemize}&#10;  \item[{\fontsize{8}{10}\selectfont [1]}]S. Cai, S. Zhao and X. Ma, &quot;Free Ride on LDPC Coded Transmission,&quot; in IEEE Transactions on Information Theory, vol. 68, no. 1, pp. 80-92, Jan. 2022.&#10;&#10;  \item[{\fontsize{8}{10}\selectfont [2]}]L. Zhang, F. Ma and L. L. Cheng, &quot;A Puncturing Scheme for Low-Density Parity-Check Codes Based on 1-SR Nodes,&quot; 2012 IEEE Vehicular Technology Conference (VTC Fall), Quebec City, QC, Canada, 2012.&#10;&#10;\item[{\fontsize{8}{10}\selectfont [3]}]R. Asvadi and A. H. Banihashemi, &quot;A Rate-Compatible Puncturing Scheme for Finite-Length LDPC Codes,&quot; in IEEE Communications Letters, vol. 17, no. 1, pp. 147-150, January 2013.&#10;&#10;\item[{\fontsize{8}{10}\selectfont [4]}]Jeongseok Ha, Jaehong Kim, D. Klinc and S. W. McLaughlin, &quot;Rate-compatible punctured low-density parity-check codes with short block lengths,&quot; in IEEE Transactions on Information Theory, vol. 52, no. 2, pp. 728-738, Feb. 2006&#10;&#10;\item[{\fontsize{8}{10}\selectfont [5]}]H. Li and L. Zheng, &quot;Efficient Puncturing Scheme for Irregular LDPC Codes Based on Serial Schedules,&quot; in IEEE Communications Letters, vol. 19, no. 9, pp. 1508-1511, Sept. 2015&#10;&#10;&#10;&#10;&#10;\end{itemize}&#10;\end{document}"/>
  <p:tag name="IGUANATEXSIZE" val="18"/>
  <p:tag name="IGUANATEXCURSOR" val="1260"/>
  <p:tag name="TRANSPARENCY" val="True"/>
  <p:tag name="LATEXENGINEID" val="0"/>
  <p:tag name="TEMPFOLDER" val="C:\temp\"/>
  <p:tag name="LATEXFORMHEIGHT" val="388.5"/>
  <p:tag name="LATEXFORMWIDTH" val="630"/>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144.732"/>
  <p:tag name="LATEXADDIN" val="\documentclass{article}&#10;\usepackage{amsmath, xcolor,bm}&#10;\pagestyle{empty}&#10;\begin{document}&#10;&#10;\begin{itemize}&#10;  \item[{\fontsize{8}{10}\selectfont [6]}]Q. Wang, L. Chen and X. Ma, &quot;A new HARQ scheme for 5G systems via interleaved superposition retransmission,&quot; in China Communications, vol. 20, no. 4, pp. 1-11, April 2023&#10;&#10;&#10;&#10;\end{itemize}&#10;\end{document}"/>
  <p:tag name="IGUANATEXSIZE" val="18"/>
  <p:tag name="IGUANATEXCURSOR" val="147"/>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100.488"/>
  <p:tag name="LATEXADDIN" val="\documentclass{article}&#10;\usepackage{amsmath}&#10;&#10;\usepackage[dvipsnames]{xcolor}&#10;\pagestyle{empty}&#10;\begin{document}&#10;\begin{itemize}&#10;  \item One simple approach is to encode the extra bits and the payload data separately. This separation is either because the receiver is only interested in the extra bits or because the reliability requirement of the extra bits is higher. The main drawback of such an approach is that it will inevitably lead to an extra consumption of transmission power and bandwidth.&#10;&#10;\item To transmit extra bits along&#10;with LDPC coded data, whereby extra bits are randomly&#10;encoded and then superimposed on LDPC-coded payload data.&#10;Note that by “free-ride”.&#10;\end{itemize}&#10;\end{document}&#10;&#10;&#10;&#10;&#10;&#10;&#10;&#10;&#10;"/>
  <p:tag name="IGUANATEXSIZE" val="18"/>
  <p:tag name="IGUANATEXCURSOR" val="674"/>
  <p:tag name="TRANSPARENCY" val="True"/>
  <p:tag name="LATEXENGINEID" val="0"/>
  <p:tag name="TEMPFOLDER" val="C:\temp\"/>
  <p:tag name="LATEXFORMHEIGHT" val="312"/>
  <p:tag name="LATEXFORMWIDTH" val="922"/>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2194.226"/>
  <p:tag name="LATEXADDIN" val="\documentclass{article}&#10;\usepackage{amsmath}&#10;\pagestyle{empty}&#10;\usepackage{bm}  % 使用粗體數學符號&#10;\begin{document}&#10;&#10;\noindent&#10;$\bf{{U}} $ : Payload Information Bits&#10;&#10;\noindent&#10;$\bf{{V}} $ : Extra Information Bits&#10;&#10;\noindent&#10;$\bf{{C}} $ : Payload CodeWord&#10;&#10;\noindent&#10;$\bf{{W}} $ : Extra CodeWord&#10;&#10;&#10;\noindent&#10;$\bf{X} $ : Transmit CodeWord&#10;&#10;\noindent&#10;$\bf{Y} $ : Receive signal&#10;&#10;&#10;\noindent&#10;$ \hat{\bf{U}} $ :  Estimated Payload Information bits&#10;&#10;\noindent&#10;$ \hat{\bf{V}} $ :  Estimated Extra Information bits&#10;&#10;&#10;\end{document}"/>
  <p:tag name="IGUANATEXSIZE" val="18"/>
  <p:tag name="IGUANATEXCURSOR" val="271"/>
  <p:tag name="TRANSPARENCY" val="True"/>
  <p:tag name="LATEXENGINEID" val="0"/>
  <p:tag name="TEMPFOLDER" val="C:\temp\"/>
  <p:tag name="LATEXFORMHEIGHT" val="432.75"/>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02.362"/>
  <p:tag name="LATEXADDIN" val="\documentclass{article}&#10;\usepackage{amsmath, xcolor}&#10;\pagestyle{empty}&#10;\begin{document}&#10;&#10;Encoding Algorith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SELECTIONNAME" val="Group 22"/>
  <p:tag name="LAYER" val="2"/>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879.64"/>
  <p:tag name="LATEXADDIN" val="\documentclass{article}&#10;\usepackage{amsmath, xcolor,bm}&#10;\pagestyle{empty}&#10;\begin{document}&#10;&#10;AWGN Channel&#10;&#10;\end{document}"/>
  <p:tag name="IGUANATEXSIZE" val="16"/>
  <p:tag name="IGUANATEXCURSOR" val="104"/>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48.6314"/>
  <p:tag name="LATEXADDIN" val="\documentclass{article}&#10;\usepackage{amsmath, xcolor}&#10;\pagestyle{empty}&#10;\begin{document}&#10;&#10;Encoding Scheme&#10;&#10;&#10;\end{document}"/>
  <p:tag name="IGUANATEXSIZE" val="18"/>
  <p:tag name="IGUANATEXCURSOR" val="89"/>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413.573"/>
  <p:tag name="LATEXADDIN" val="\documentclass{article}&#10;\usepackage{amsmath, xcolor}&#10;\pagestyle{empty}&#10;\begin{document}&#10;&#10;Hard Decoding Algorithm&#10;&#10;&#10;\end{document}"/>
  <p:tag name="IGUANATEXSIZE" val="18"/>
  <p:tag name="IGUANATEXCURSOR" val="96"/>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235.845"/>
  <p:tag name="LATEXADDIN" val="\documentclass{article}&#10;\usepackage{amsmath, xcolor,bm}&#10;\pagestyle{empty}&#10;\begin{document}&#10;&#10;\textcolor{red}{Try all extra codeword}&#10;&#10;\end{document}"/>
  <p:tag name="IGUANATEXSIZE" val="14"/>
  <p:tag name="IGUANATEXCURSOR" val="127"/>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280.465"/>
  <p:tag name="LATEXADDIN" val="\documentclass{article}&#10;\usepackage{amsmath, xcolor,bm}&#10;\pagestyle{empty}&#10;\begin{document}&#10;&#10;\noindent Training with EncodeCodeWord to achieve the same effect with fewer iterations.&#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26.809"/>
  <p:tag name="LATEXADDIN" val="\documentclass{article}&#10;\usepackage[dvipsnames]{xcolor}&#10;\pagestyle{empty}&#10;\begin{document}&#10;&#10;\textcolor{Brown}{Find min hamming distance}&#10;&#10;\end{document}"/>
  <p:tag name="IGUANATEXSIZE" val="14"/>
  <p:tag name="IGUANATEXCURSOR" val="120"/>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14.323"/>
  <p:tag name="LATEXADDIN" val="\documentclass{article}&#10;\usepackage[dvipsnames]{xcolor}&#10;\pagestyle{empty}&#10;\begin{document}&#10;&#10;\textcolor{BlueViolet}{Remove extra interference}&#10;&#10;\end{document}"/>
  <p:tag name="IGUANATEXSIZE" val="14"/>
  <p:tag name="IGUANATEXCURSOR" val="107"/>
  <p:tag name="TRANSPARENCY" val="Tru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239.22"/>
  <p:tag name="ORIGINALWIDTH" val="4278.965"/>
  <p:tag name="LATEXADDIN" val="\documentclass[fleqn]{article}&#10;\usepackage{amsmath, amssymb, xcolor, bm}&#10;\setlength{\mathindent}{0pt}  % 讓公式貼齊左邊&#10;\pagestyle{empty}&#10;\begin{document}&#10;&#10;\begin{equation}&#10;\Lambda_{\vec{\bm{x}}, j}&#10;= \log \frac{P_{Y \mid X}(y_j \mid 0)}{P_{Y \mid X}(y_j \mid 1)},&#10;\quad j = 0, 1, \dots, n-1&#10;\tag{1}&#10;\end{equation}&#10;&#10;\begin{equation}&#10;\Lambda_{\vec{\bm{x}} + \tilde{\bm{w}},\, j}&#10;= (-1)^{\tilde{w}_j} \, \Lambda_{\vec{\bm{x}}, j},&#10;\quad j = 0, 1, \dots, n-1,\; \tilde{\bm{w}} \in \mathbb{F}_2^\ell&#10;\tag{2}&#10;\end{equation}&#10;&#10;\begin{equation}&#10;\Lambda_{(\vec{\bm{x}} + \tilde{\bm{w}}) H^T,\, i}&#10;= 2 \, \tanh^{-1} \!\left( \prod_{j: h_{ij}=1} \! \tanh \left( \tfrac{1}{2} \Lambda_{\vec{\bm{x}} + \tilde{\bm{w}},\, j} \right) \right),&#10;\quad i = 0, 1, \dots, m-1&#10;\tag{3}&#10;\end{equation}&#10;&#10;\begin{equation}&#10;\Lambda(W)&#10;= \sum_{i=0}^{m-1} \Lambda_{(\vec{\bm{x}} + \tilde{\bm{w}}) H^T,\, i}&#10;\tag{4}&#10;\end{equation}&#10;&#10;\end{document}&#10;"/>
  <p:tag name="IGUANATEXSIZE" val="18"/>
  <p:tag name="IGUANATEXCURSOR" val="284"/>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55.081"/>
  <p:tag name="LATEXADDIN" val="\documentclass{article}&#10;\usepackage{amsmath, xcolor}&#10;\pagestyle{empty}&#10;\begin{document}&#10;&#10;Soft Decoding Algorithm&#10;&#10;&#10;\end{document}"/>
  <p:tag name="IGUANATEXSIZE" val="18"/>
  <p:tag name="IGUANATEXCURSOR" val="94"/>
  <p:tag name="TRANSPARENCY" val="Tru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109.486"/>
  <p:tag name="LATEXADDIN" val="\documentclass{article}&#10;\usepackage{amsmath}&#10;\usepackage[dvipsnames,svgnames]{xcolor}&#10;&#10;&#10;&#10;&#10;\pagestyle{empty}&#10;\begin{document}&#10;\begin{itemize}&#10;  \item[\textcolor{DarkGreen}{\large\textbullet}] \textbf{Pros}&#10;    \begin{itemize}&#10;      \item[\textcolor{DarkGreen}{$\triangleright$}] With Free-Ride Decoding, the Extra performance even surpasses simply transmitting the extra bits.&#10;      \item[\textcolor{DarkGreen}{$\triangleright$}] Payload performance is almost unchanged.&#10;    \end{itemize}&#10;  \item[\textcolor{DarkGreen}{\large\textbullet}] \textbf{Cons}&#10;    \begin{itemize}&#10;      \item[\textcolor{DarkGreen}{$\triangleright$}] The Extra decoding employs a maximum likelihood–based decoding approach, so it isn’t practical to include too many extra bits in the process.&#10;      \item[\textcolor{DarkGreen}{$\triangleright$}] The decoding process follows a strictly serial approach: it must fully complete the extra-bit decoding before it can begin payload decoding.&#10;&#10;    \end{itemize}&#10;&#10;\end{itemize}&#10;&#10;\end{document}&#10;"/>
  <p:tag name="IGUANATEXSIZE" val="18"/>
  <p:tag name="IGUANATEXCURSOR" val="816"/>
  <p:tag name="TRANSPARENCY" val="True"/>
  <p:tag name="LATEXENGINEID" val="0"/>
  <p:tag name="TEMPFOLDER" val="C:\temp\"/>
  <p:tag name="LATEXFORMHEIGHT" val="382"/>
  <p:tag name="LATEXFORMWIDTH" val="723"/>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LATEXADDIN" val="\documentclass{article}&#10;\usepackage{amsmath, xcolor}&#10;\pagestyle{empty}&#10;\begin{document}&#10;&#10;Tanner Graph&#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595.051"/>
  <p:tag name="LATEXADDIN" val="\documentclass{article}&#10;\usepackage{amsmath, xcolor,bm}&#10;\pagestyle{empty}&#10;\begin{document}&#10;&#10;\noindent Training with fewer iteration.&#10;&#10;\end{document}"/>
  <p:tag name="IGUANATEXSIZE" val="18"/>
  <p:tag name="IGUANATEXCURSOR" val="132"/>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862.017"/>
  <p:tag name="ORIGINALWIDTH" val="4100.488"/>
  <p:tag name="LATEXADDIN" val="\documentclass{article}&#10;\usepackage{amsmath}&#10;&#10;\usepackage[dvipsnames]{xcolor}&#10;\pagestyle{empty}&#10;\begin{document}&#10;\begin{itemize}&#10;  \item Puncturing in LDPC (Low-Density Parity-Check) codes refers to the deliberate omission of certain coded bits before transmission to increase the effective code rate. After generating a full LDPC codeword according to a base code rate, the encoder simply removes (punctures) a predefined subset of bits and does not send them over the channel. At the decoder, these punctured positions are treated as erasures; the remaining received bits and the code’s sparse parity-check structure are used to infer the missing values during iterative decoding.&#10;&#10;&#10;\item Puncturing lets our adapt the code rate without changing the parity-check matrix but reduces redundancy and degrades error-correction performance. It is typically combined with rate-matching in standards like LTE and 5G NR to optimize throughput and reliability.&#10;\end{itemize}&#10;\end{document}&#10;&#10;&#10;&#10;&#10;&#10;&#10;&#10;&#10;"/>
  <p:tag name="IGUANATEXSIZE" val="18"/>
  <p:tag name="IGUANATEXCURSOR" val="710"/>
  <p:tag name="TRANSPARENCY" val="True"/>
  <p:tag name="LATEXENGINEID" val="0"/>
  <p:tag name="TEMPFOLDER" val="C:\temp\"/>
  <p:tag name="LATEXFORMHEIGHT" val="312"/>
  <p:tag name="LATEXFORMWIDTH" val="922"/>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00.563"/>
  <p:tag name="ORIGINALWIDTH" val="4098.988"/>
  <p:tag name="LATEXADDIN" val="\documentclass{article}&#10;\usepackage{amsmath}&#10;&#10;\usepackage[dvipsnames]{xcolor}&#10;\pagestyle{empty}&#10;\begin{document}&#10;\begin{itemize}&#10;  \item A punctured variable node can be reliably recovered if it is connected to a sufficient number of check nodes, each of which is itself connected to reliable variable nodes.&#10;&#10;\item Generally, a punctured variable node $V$ is called $k$-step recoverable (k-SR) if $V$ has at least one neighbor $C$, such that&#10;\[&#10;  N(C)\setminus\{V\}&#10;\]&#10;contains at least one $(k-1)$-SR node and all other nodes are $m$-SR for some $0 \le m \le k-1$.  &#10;The $k$-SR node is recovered after the $k$-th iteration.  &#10;&#10;\end{itemize}&#10;\end{document}&#10;&#10;&#10;&#10;&#10;&#10;&#10;&#10;&#10;"/>
  <p:tag name="IGUANATEXSIZE" val="18"/>
  <p:tag name="IGUANATEXCURSOR" val="628"/>
  <p:tag name="TRANSPARENCY" val="True"/>
  <p:tag name="LATEXENGINEID" val="0"/>
  <p:tag name="TEMPFOLDER" val="C:\temp\"/>
  <p:tag name="LATEXFORMHEIGHT" val="312"/>
  <p:tag name="LATEXFORMWIDTH" val="922"/>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66.4042"/>
  <p:tag name="LATEXADDIN" val="\documentclass{article}&#10;\usepackage{amsmath, xcolor,bm}&#10;\pagestyle{empty}&#10;\begin{document}&#10;&#10;Recovery Tree&#10;&#10;\end{document}"/>
  <p:tag name="IGUANATEXSIZE" val="14"/>
  <p:tag name="IGUANATEXCURSOR" val="101"/>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474.316"/>
  <p:tag name="ORIGINALWIDTH" val="4299.962"/>
  <p:tag name="LATEXADDIN" val="\documentclass{article}&#10;\usepackage{amsmath, xcolor,bm}&#10;\pagestyle{empty}&#10;\begin{document}&#10;&#10;\section*{Recovery Error Probability}&#10;Let $G_{k&gt;0}$ be the set of variable nodes at depth $\le k$ in the recovery tree of $v$. Over a BEC with erasure probability~$\zeta$, the recovery error probability of a variable node $v$ is&#10;\begin{equation*}&#10;P_e(v) = \tfrac12\bigl(1 - \Phi(v,\zeta)\bigr),&#10;\end{equation*}&#10;where&#10;\begin{equation*}&#10;\Phi(v,\zeta)= (1-\zeta)^{S(v)},&#10;\end{equation*}&#10;and $S(v)$ is the number of surviving neighbors of $v$ in its recovery tree.&#10;&#10;&#10;\end{document}&#10;"/>
  <p:tag name="IGUANATEXSIZE" val="18"/>
  <p:tag name="IGUANATEXCURSOR" val="431"/>
  <p:tag name="TRANSPARENCY" val="True"/>
  <p:tag name="LATEXENGINEID" val="0"/>
  <p:tag name="TEMPFOLDER" val="C:\temp\"/>
  <p:tag name="LATEXFORMHEIGHT" val="505.5"/>
  <p:tag name="LATEXFORMWIDTH" val="900.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64.117"/>
  <p:tag name="ORIGINALWIDTH" val="4289.464"/>
  <p:tag name="LATEXADDIN" val="\documentclass{article}&#10;\usepackage{amsmath, xcolor,bm}&#10;\pagestyle{empty}&#10;\begin{document}&#10;&#10;\subsection*{Base Case ($k=1$)}&#10;For $k=1$, all variable nodes in the recovery tree of $v$ lie in $G_0$.  Each surviving check node has degree~$d_c$, so&#10;\begin{align*}&#10;P_e(v) &amp;= \tfrac12\bigl(1 - (1-\zeta)^{d_c-1}\bigr)&#10;        = \tfrac12\bigl(1 - (1-\zeta)^{S(v)}\bigr)&#10;        = \tfrac12\bigl(1 - \Phi(v,\zeta)\bigr).&#10;\end{align*}&#10;Here $d_c$ is the degree of the surviving check node of~$v$.&#10;&#10;\end{document}"/>
  <p:tag name="IGUANATEXSIZE" val="18"/>
  <p:tag name="IGUANATEXCURSOR" val="394"/>
  <p:tag name="TRANSPARENCY" val="True"/>
  <p:tag name="LATEXENGINEID" val="0"/>
  <p:tag name="TEMPFOLDER" val="C:\temp\"/>
  <p:tag name="LATEXFORMHEIGHT" val="312"/>
  <p:tag name="LATEXFORMWIDTH" val="627"/>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1.1811"/>
  <p:tag name="LATEXADDIN" val="\documentclass{article}&#10;\usepackage{amsmath, xcolor,bm}&#10;\pagestyle{empty}&#10;\begin{document}&#10;&#10;1-SR node&#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1.9423"/>
  <p:tag name="LATEXADDIN" val="\documentclass{article}&#10;\usepackage{amsmath, xcolor,bm}&#10;\pagestyle{empty}&#10;\begin{document}&#10;&#10;S(v) = 3&#10;&#10;\end{document}"/>
  <p:tag name="IGUANATEXSIZE" val="16"/>
  <p:tag name="IGUANATEXCURSOR" val="100"/>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36.7079"/>
  <p:tag name="LATEXADDIN" val="\documentclass{article}&#10;\usepackage{amsmath, xcolor,bm}&#10;\pagestyle{empty}&#10;\begin{document}&#10;&#10;Origin&#10;&#10;\end{document}"/>
  <p:tag name="IGUANATEXSIZE" val="14"/>
  <p:tag name="IGUANATEXCURSOR" val="98"/>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476.19"/>
  <p:tag name="ORIGINALWIDTH" val="4469.441"/>
  <p:tag name="LATEXADDIN" val="\documentclass{article}&#10;\usepackage{amsmath,xcolor,bm}&#10;\pagestyle{empty}&#10;\begin{document}&#10;&#10;\subsection*{Induction Step ($k&gt;1$)}&#10;&#10;For any $v\in G_{k+1}$ with surviving check‐node degree $d_c$ and neighbors &#10;$\gamma_1,\dots,\gamma_{d_c-1}\in G_h$ ($1\le h\le k$), define&#10;\[&#10;  S(v)=\sum_{j=1}^{d_c-1}S(\gamma_j),&#10;  \quad&#10;  \Phi(x,\zeta)=(1-\zeta)^{S(x)}.&#10;\]&#10;Then&#10;\begin{align*}&#10;P_e(v)&#10;&amp;= \tfrac12\bigl(1-\prod_{j=1}^{d_c-1}\Phi(\gamma_j,\zeta)\bigr)\\&#10;&amp;= \tfrac12\bigl(1-(1-\zeta)^{\sum_{j=1}^{d_c-1}S(\gamma_j)}\bigr)\\&#10;&amp;= \tfrac12\bigl(1-(1-\zeta)^{S(v)}\bigr)\\&#10;&amp;= \tfrac12\bigl(1-\Phi(v,\zeta)\bigr).&#10;\end{align*}&#10;&#10;\end{document}&#10;"/>
  <p:tag name="IGUANATEXSIZE" val="18"/>
  <p:tag name="IGUANATEXCURSOR" val="324"/>
  <p:tag name="TRANSPARENCY" val="True"/>
  <p:tag name="LATEXENGINEID" val="0"/>
  <p:tag name="TEMPFOLDER" val="C:\temp\"/>
  <p:tag name="LATEXFORMHEIGHT" val="312"/>
  <p:tag name="LATEXFORMWIDTH" val="768"/>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1883.015"/>
  <p:tag name="LATEXADDIN" val="\documentclass{article}&#10;\usepackage{amsmath, xcolor}&#10;\pagestyle{empty}&#10;\begin{document}&#10;\begin{itemize}&#10;\item filled circles: unpunctured nodes&#10;\item unfilled circles: punctured nodes&#10;\end{itemize}&#10;&#10;\end{document}"/>
  <p:tag name="IGUANATEXSIZE" val="18"/>
  <p:tag name="IGUANATEXCURSOR" val="150"/>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133.483"/>
  <p:tag name="LATEXADDIN" val="\documentclass{article}&#10;\usepackage{amsmath, xcolor,bm}&#10;\pagestyle{empty}&#10;\begin{document}&#10;&#10;Find most 1-SR $\rightarrow$ 2-SR $\rightarrow$ ... $\rightarrow$ k-SR&#10;&#10;\end{document}"/>
  <p:tag name="IGUANATEXSIZE" val="18"/>
  <p:tag name="IGUANATEXCURSOR" val="145"/>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82.3771"/>
  <p:tag name="LATEXADDIN" val="\documentclass{article}&#10;\usepackage{amsmath, xcolor,bm}&#10;\pagestyle{empty}&#10;\begin{document}&#10;&#10;Min recovery Tree&#10;&#10;\end{document}"/>
  <p:tag name="IGUANATEXSIZE" val="14"/>
  <p:tag name="IGUANATEXCURSOR" val="97"/>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9.6851"/>
  <p:tag name="LATEXADDIN" val="\documentclass{article}&#10;\usepackage{amsmath, xcolor,bm}&#10;\pagestyle{empty}&#10;\begin{document}&#10;&#10;S(v) = 21&#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4341"/>
  <p:tag name="LATEXADDIN" val="\documentclass{article}&#10;\usepackage{amsmath, xcolor,bm}&#10;\pagestyle{empty}&#10;\begin{document}&#10;&#10;S(v) = 14&#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9344"/>
  <p:tag name="LATEXADDIN" val="\documentclass{article}&#10;\usepackage{amsmath, xcolor,bm}&#10;\pagestyle{empty}&#10;\begin{document}&#10;&#10;S(v) = 10&#10;&#10;\end{document}"/>
  <p:tag name="IGUANATEXSIZE" val="16"/>
  <p:tag name="IGUANATEXCURSOR" val="101"/>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97.863"/>
  <p:tag name="LATEXADDIN" val="\documentclass{article}&#10;\usepackage{amsmath, xcolor,bm}&#10;\pagestyle{empty}&#10;\begin{document}&#10;&#10;Find First Punc VN&#10;&#10;\end{document}"/>
  <p:tag name="IGUANATEXSIZE" val="14"/>
  <p:tag name="IGUANATEXCURSOR" val="110"/>
  <p:tag name="TRANSPARENCY" val="True"/>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 xcolor,bm}&#10;\pagestyle{empty}&#10;\begin{document}&#10;&#10;$v$&#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245.969"/>
  <p:tag name="LATEXADDIN" val="\documentclass{article}&#10;\usepackage{amsmath, xcolor,bm}&#10;\pagestyle{empty}&#10;\begin{document}&#10;&#10;Compare different puncturing algorithm : &#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070.491"/>
  <p:tag name="LATEXADDIN" val="\documentclass{article}&#10;\usepackage{amsmath, xcolor,bm}&#10;\pagestyle{empty}&#10;\begin{document}&#10;&#10;&#10;\[&#10;\bm{H}_{Combine}:\quad&#10;\begin{bmatrix}&#10;\bm{H}_{\text{payload}} &amp; \bm{0} &amp; \bm{0} \\[6pt]&#10;\bm{0}               &amp; \bm{H}_{\text{extra}}   &amp; \bm{0} \\[6pt]&#10;\bm{M}_{\text{Puncpos}} &amp; \bm{I}               &amp; \bm{I}&#10;\end{bmatrix}&#10;\]&#10;&#10;&#10;\end{document}"/>
  <p:tag name="IGUANATEXSIZE" val="18"/>
  <p:tag name="IGUANATEXCURSOR" val="304"/>
  <p:tag name="TRANSPARENCY" val="True"/>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542.9321"/>
  <p:tag name="ORIGINALWIDTH" val="3355.831"/>
  <p:tag name="LATEXADDIN" val="\documentclass{article}&#10;\usepackage{amsmath}&#10;&#10;\usepackage[dvipsnames]{xcolor}&#10;\pagestyle{empty}&#10;\begin{document}&#10;\begin{itemize}&#10;  \item In our structured Tanner graph, we fix the code‐rate \(r\) as&#10;    \[&#10;      r \;=\; \frac{\text{length}(\text{payload info}) + \text{length}(\text{extra info})}&#10;                  {\text{length}(\text{payload encode})}\,&#10;    \]&#10;\end{itemize}&#10;\end{document}&#10;&#10;&#10;&#10;&#10;&#10;&#10;&#10;&#10;"/>
  <p:tag name="IGUANATEXSIZE" val="18"/>
  <p:tag name="IGUANATEXCURSOR" val="355"/>
  <p:tag name="TRANSPARENCY" val="True"/>
  <p:tag name="LATEXENGINEID" val="0"/>
  <p:tag name="TEMPFOLDER" val="C:\temp\"/>
  <p:tag name="LATEXFORMHEIGHT" val="312"/>
  <p:tag name="LATEXFORMWIDTH" val="92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16.348"/>
  <p:tag name="LATEXADDIN" val="\documentclass{article}&#10;\usepackage{amsmath, xcolor,bm}&#10;\pagestyle{empty}&#10;\begin{document}&#10;&#10;Find Second Punc VN&#10;&#10;\end{document}"/>
  <p:tag name="IGUANATEXSIZE" val="14"/>
  <p:tag name="IGUANATEXCURSOR" val="111"/>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6"/>
  <p:tag name="TRANSPARENCY" val="True"/>
  <p:tag name="LATEXENGINEID" val="0"/>
  <p:tag name="TEMPFOLDER" val="C:\temp\"/>
  <p:tag name="LATEXFORMHEIGHT" val="312"/>
  <p:tag name="LATEXFORMWIDTH" val="640"/>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657.6678"/>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  &#10;&#10;  \item This method of combining Tanner graphs allows Payload and Extra to be decoded in parallel.&#10;&#10;&#10;\end{itemize}&#10;\end{document}&#10;&#10;&#10;&#10;&#10;&#10;&#10;&#10;&#10;"/>
  <p:tag name="IGUANATEXSIZE" val="18"/>
  <p:tag name="IGUANATEXCURSOR" val="371"/>
  <p:tag name="TRANSPARENCY" val="True"/>
  <p:tag name="LATEXENGINEID" val="0"/>
  <p:tag name="TEMPFOLDER" val="C:\temp\"/>
  <p:tag name="LATEXFORMHEIGHT" val="312"/>
  <p:tag name="LATEXFORMWIDTH" val="92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299.962"/>
  <p:tag name="LATEXADDIN" val="\documentclass{article}&#10;\usepackage{amsmath, xcolor,bm}&#10;\pagestyle{empty}&#10;\begin{document}&#10;&#10;&#10;\[&#10;\bm{H}_{Combine}:\quad&#10;\begin{bmatrix}&#10;\bm{H}_{\text{payload}} &amp; \bm{0} &amp; \bm{0} \\[6pt]&#10;\bm{0}               &amp; \bm{H}_{\text{extra}}   &amp; \bm{0} \\[6pt]&#10;\bm{M}_{\text{Puncpos}} &amp;  \bm{M}_{\text{extrapunc}}       &amp; \bm{I}&#10;\end{bmatrix}&#10;\]&#10;&#10;&#10;\end{document}"/>
  <p:tag name="IGUANATEXSIZE" val="18"/>
  <p:tag name="IGUANATEXCURSOR" val="299"/>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350.206"/>
  <p:tag name="LATEXADDIN" val="\documentclass{article}&#10;\usepackage{amsmath, xcolor}&#10;\pagestyle{empty}&#10;\begin{document}&#10;\begin{itemize}&#10;\item filled circles: unpunctured variable nodes&#10;\item unfilled circles: punctured variable nodes&#10;\end{itemize}&#10;&#10;\end{document}"/>
  <p:tag name="IGUANATEXSIZE" val="18"/>
  <p:tag name="IGUANATEXCURSOR" val="196"/>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71.541"/>
  <p:tag name="LATEXADDIN" val="\documentclass{article}&#10;\usepackage{amsmath, xcolor,bm}&#10;\pagestyle{empty}&#10;\begin{document}&#10;&#10;$M_{Puncpos} $ each row degree is 1.&#10;&#10;\end{document}"/>
  <p:tag name="IGUANATEXSIZE" val="18"/>
  <p:tag name="IGUANATEXCURSOR" val="97"/>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742.782"/>
  <p:tag name="LATEXADDIN" val="\documentclass{article}&#10;\usepackage{amsmath, xcolor,bm}&#10;\pagestyle{empty}&#10;\begin{document}&#10;&#10;$M_{extrapunc}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147.357"/>
  <p:tag name="LATEXADDIN" val="\documentclass{article}&#10;\usepackage{amsmath, xcolor,bm}&#10;\pagestyle{empty}&#10;\begin{document}&#10;&#10;Find Third Punc VN&#10;&#10;\end{document}"/>
  <p:tag name="IGUANATEXSIZE" val="14"/>
  <p:tag name="IGUANATEXCURSOR" val="102"/>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2.456"/>
  <p:tag name="LATEXADDIN" val="\documentclass{article}&#10;\usepackage{amsmath, xcolor,bm}&#10;\pagestyle{empty}&#10;\begin{document}&#10;&#10;Transmit parital extra bits(random choose)&#10;&#10;\end{document}"/>
  <p:tag name="IGUANATEXSIZE" val="18"/>
  <p:tag name="IGUANATEXCURSOR" val="119"/>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908.1365"/>
  <p:tag name="ORIGINALWIDTH" val="4098.237"/>
  <p:tag name="LATEXADDIN" val="\documentclass{article}&#10;\usepackage{amsmath}&#10;&#10;\usepackage[dvipsnames]{xcolor}&#10;\pagestyle{empty}&#10;\begin{document}&#10;\begin{itemize}&#10;  \item Merging the Tanner graph allows Extra and Payload to be decoded at the same time, and the payload's performance is barely affected.&#10;&#10;  \item This method of combining Tanner graphs allows Payload and Extra to be decoded in parallel.&#10;  &#10;  \item Sending some extra bits can \textcolor{red}{improve Extra’s performance at low SNR}.&#10;&#10;\end{itemize}&#10;\end{document}&#10;&#10;&#10;&#10;&#10;&#10;&#10;&#10;&#10;"/>
  <p:tag name="IGUANATEXSIZE" val="18"/>
  <p:tag name="IGUANATEXCURSOR" val="367"/>
  <p:tag name="TRANSPARENCY" val="True"/>
  <p:tag name="LATEXENGINEID" val="0"/>
  <p:tag name="TEMPFOLDER" val="C:\temp\"/>
  <p:tag name="LATEXFORMHEIGHT" val="312"/>
  <p:tag name="LATEXFORMWIDTH" val="922"/>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16.798"/>
  <p:tag name="LATEXADDIN" val="\documentclass{article}&#10;\usepackage{amsmath, xcolor,bm}&#10;\pagestyle{empty}&#10;\begin{document}&#10;&#10;Find Fourth Punc VN (Done)&#10;&#10;\end{document}"/>
  <p:tag name="IGUANATEXSIZE" val="14"/>
  <p:tag name="IGUANATEXCURSOR" val="117"/>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0.1387"/>
  <p:tag name="LATEXADDIN" val="\documentclass{article}&#10;\usepackage{amsmath, xcolor}&#10;\pagestyle{empty}&#10;\begin{document}&#10;&#10;Origin Structure&#10;\end{document}"/>
  <p:tag name="IGUANATEXSIZE" val="14"/>
  <p:tag name="IGUANATEXCURSOR" val="105"/>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572.928"/>
  <p:tag name="LATEXADDIN" val="\documentclass{article}&#10;\usepackage{amsmath, xcolor,bm}&#10;\pagestyle{empty}&#10;\begin{document}&#10;&#10;&#10;\[&#10;\bm{H}_{Combine}:\quad&#10;\begin{bmatrix}&#10;\bm{H}_{\text{payload}} &amp; \bm{0}                  &amp; \bm{0}   &amp; \bm{0}   &amp; \bm{0} \\[6pt]&#10;\bm{0}                  &amp; \bm{H}_{\text{extra}}   &amp; \bm{0}   &amp; \bm{0}   &amp; \bm{0} \\[6pt]&#10;\bm{M}_{\text{Puncpos}} &amp; \bm{I}                  &amp; \bm{I}   &amp; \bm{0}   &amp; \bm{0} \\[6pt]&#10;\bm{M}_{\text{Enhanced1}} &amp; \bm{I}                  &amp; \bm{0}   &amp; \bm{I}   &amp; \bm{0} \\[6pt]&#10;\bm{M}_{\text{Enhanced2}} &amp; \bm{0}                  &amp; \bm{0}   &amp; \bm{I}   &amp; \bm{I} \\[6pt]&#10;&#10;\end{bmatrix}&#10;\]&#10;&#10;&#10;\end{document}"/>
  <p:tag name="IGUANATEXSIZE" val="18"/>
  <p:tag name="IGUANATEXCURSOR" val="574"/>
  <p:tag name="TRANSPARENCY" val="True"/>
  <p:tag name="LATEXENGINEID" val="0"/>
  <p:tag name="TEMPFOLDER" val="C:\temp\"/>
  <p:tag name="LATEXFORMHEIGHT" val="312"/>
  <p:tag name="LATEXFORMWIDTH" val="665.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83.839"/>
  <p:tag name="LATEXADDIN" val="\documentclass{article}&#10;\usepackage{amsmath, xcolor}&#10;\pagestyle{empty}&#10;\begin{document}&#10;\begin{itemize}&#10;\item filled circles(black): unpunctured variable nodes&#10;\item unfilled circles(white \&amp; orange): punctured variable nodes&#10;\end{itemize}&#10;&#10;\end{document}"/>
  <p:tag name="IGUANATEXSIZE" val="18"/>
  <p:tag name="IGUANATEXCURSOR" val="198"/>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LDPC-E1&#10;\end{itemize}&#10;&#10;\end{document}"/>
  <p:tag name="IGUANATEXSIZE" val="18"/>
  <p:tag name="IGUANATEXCURSOR" val="123"/>
  <p:tag name="TRANSPARENCY" val="True"/>
  <p:tag name="LATEXENGINEID" val="0"/>
  <p:tag name="TEMPFOLDER" val="C:\temp\"/>
  <p:tag name="LATEXFORMHEIGHT" val="312"/>
  <p:tag name="LATEXFORMWIDTH" val="640"/>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128.609"/>
  <p:tag name="LATEXADDIN" val="\documentclass{article}&#10;\usepackage{amsmath, xcolor}&#10;\pagestyle{empty}&#10;\begin{document}&#10;\begin{itemize}&#10;\item Payload : PEG-P1&#10;\item Extra   : BCH-E2&#10;\end{itemize}&#10;&#10;\end{document}"/>
  <p:tag name="IGUANATEXSIZE" val="18"/>
  <p:tag name="IGUANATEXCURSOR" val="149"/>
  <p:tag name="TRANSPARENCY" val="True"/>
  <p:tag name="LATEXENGINEID" val="0"/>
  <p:tag name="TEMPFOLDER" val="C:\temp\"/>
  <p:tag name="LATEXFORMHEIGHT" val="312"/>
  <p:tag name="LATEXFORMWIDTH" val="640"/>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809.8987"/>
  <p:tag name="ORIGINALWIDTH" val="4101.237"/>
  <p:tag name="LATEXADDIN" val="\documentclass{article}&#10;\usepackage{amsmath}&#10;&#10;\usepackage[dvipsnames]{xcolor}&#10;\pagestyle{empty}&#10;\begin{document}&#10;\begin{itemize}&#10;  \item We observed a significant improvement in the performance of the extra bits, while the performance of the payload remained unchanged.&#10;&#10;   \item The Enhanced Structure can be seen as a large parity-check matrix, where both the payload and the extra bits are part of it. This is why the extra bits can perform even better than maximum likelihood decoding.&#10;   &#10;&#10;\end{itemize}&#10;\end{document}&#10;&#10;&#10;&#10;&#10;&#10;&#10;&#10;&#10;"/>
  <p:tag name="IGUANATEXSIZE" val="18"/>
  <p:tag name="IGUANATEXCURSOR" val="493"/>
  <p:tag name="TRANSPARENCY" val="True"/>
  <p:tag name="LATEXENGINEID" val="0"/>
  <p:tag name="TEMPFOLDER" val="C:\temp\"/>
  <p:tag name="LATEXFORMHEIGHT" val="312"/>
  <p:tag name="LATEXFORMWIDTH" val="92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826.397"/>
  <p:tag name="ORIGINALWIDTH" val="2444.695"/>
  <p:tag name="LATEXADDIN" val="\documentclass{article}&#10;\usepackage{amsmath}&#10;\usepackage[dvipsnames,svgnames]{xcolor}&#10;&#10;&#10;&#10;\pagestyle{empty}&#10;\begin{document}&#10;&#10;\begin{itemize}&#10;% 全域調整 list 間距：&#10;  \setlength{\parskip}{1pt}    % 段落間距&#10;  \setlength{\topsep}{0pt}     % list 與上下文之間距&#10;  \setlength{\partopsep}{0pt}  % list 前的額外換行距&#10;  \setlength{\parsep}{0pt}     % 同一 \item 內段落間距&#10;  \setlength{\itemsep}{3pt}    % 各 \item 之間間距（可調 0pt、1pt…）&#10;  \item[\textcolor{DarkGreen}{\large\textbullet}] \textbf{Introduction}&#10;  \item[\textcolor{DarkGreen}{\large\textbullet}] \textbf{Free-Rid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Encoding Scheme&#10;      \item[\textcolor{DarkGreen}{$\circ$}] Decoding Scheme(Hard/Soft)&#10;      \item[\textcolor{DarkGreen}{$\circ$}] Simulation&#10;      \item[\textcolor{DarkGreen}{$\circ$}] Pros \&amp; Cons&#10;    \end{itemize}&#10; \item[\textcolor{DarkGreen}{\large\textbullet}] \textbf{Tanner Graph Combination}&#10;&#10;  \item[\textcolor{DarkGreen}{\large\textbullet}] \textbf{Puncture Concept}&#10;    \begin{itemize}&#10;  \setlength{\parskip}{1pt}    % 段落間距&#10;  \setlength{\topsep}{0pt}     % list 與上下文之間距&#10;  \setlength{\partopsep}{0pt}  % list 前的額外換行距&#10;  \setlength{\parsep}{0pt}     % 同一 \item 內段落間距&#10;  \setlength{\itemsep}{1pt}    % 各 \item 之間間距（可調 0pt、1pt…）&#10;      \item[\textcolor{DarkGreen}{$\circ$}] One–Step Recoverable Node Scheme&#10;      \item[\textcolor{DarkGreen}{$\circ$}] Rate–Compatible Puncturing Scheme&#10;    \end{itemize}&#10;  \item[\textcolor{DarkGreen}{\large\textbullet}] \textbf{Origin Structure}&#10;&#10;  \item[\textcolor{DarkGreen}{\large\textbullet}] \textbf{Partial-Extra Structure}&#10;  \item[\textcolor{DarkGreen}{\large\textbullet}] \textbf{Enhanced Structure}&#10;  \item[\textcolor{DarkGreen}{\large\textbullet}] \textbf{Partial-Extra \&amp; Enhanced Structure}&#10;  \item[\textcolor{DarkGreen}{\large\textbullet}] \textbf{Reference}&#10;&#10;\end{itemize}&#10;&#10;\end{document}&#10;"/>
  <p:tag name="IGUANATEXSIZE" val="18"/>
  <p:tag name="IGUANATEXCURSOR" val="1142"/>
  <p:tag name="TRANSPARENCY" val="True"/>
  <p:tag name="LATEXENGINEID" val="0"/>
  <p:tag name="TEMPFOLDER" val="C:\temp\"/>
  <p:tag name="LATEXFORMHEIGHT" val="426"/>
  <p:tag name="LATEXFORMWIDTH" val="723"/>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53.581"/>
  <p:tag name="LATEXADDIN" val="\documentclass{article}&#10;\usepackage{amsmath, xcolor}&#10;\pagestyle{empty}&#10;\begin{document}&#10;&#10;Combine Tanner Graph : &#10;&#10;\end{document}"/>
  <p:tag name="IGUANATEXSIZE" val="18"/>
  <p:tag name="IGUANATEXCURSOR" val="112"/>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241.845"/>
  <p:tag name="LATEXADDIN" val="\documentclass{article}&#10;\usepackage{amsmath, xcolor}&#10;\pagestyle{empty}&#10;\begin{document}&#10;&#10;Payload Tanner Graph &#10;&#10;\end{document}"/>
  <p:tag name="IGUANATEXSIZE" val="14"/>
  <p:tag name="IGUANATEXCURSOR" val="109"/>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17.36"/>
  <p:tag name="LATEXADDIN" val="\documentclass{article}&#10;\usepackage{amsmath, xcolor}&#10;\pagestyle{empty}&#10;\begin{document}&#10;&#10;Extra Tanner Graph &#10;&#10;\end{document}"/>
  <p:tag name="IGUANATEXSIZE" val="14"/>
  <p:tag name="IGUANATEXCURSOR" val="94"/>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3259.093"/>
  <p:tag name="LATEXADDIN" val="\documentclass{article}&#10;\usepackage{amsmath, xcolor}&#10;\pagestyle{empty}&#10;\begin{document}&#10;\begin{itemize}&#10;\item filled circles(black): unpunctured variable nodes&#10;\item unfilled circles(white \&amp; yellow): punctured variable nodes&#10;\end{itemize}&#10;&#10;\end{document}"/>
  <p:tag name="IGUANATEXSIZE" val="18"/>
  <p:tag name="IGUANATEXCURSOR" val="220"/>
  <p:tag name="TRANSPARENCY" val="True"/>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20.36"/>
  <p:tag name="ORIGINALWIDTH" val="2802.4"/>
  <p:tag name="LATEXADDIN" val="\documentclass{article}&#10;\usepackage{amsmath, xcolor,bm}&#10;\pagestyle{empty}&#10;\begin{document}&#10;&#10;&#10;\[&#10;\bm{H}_{Combine}:\quad&#10;\begin{bmatrix}&#10;\bm{H}_{\text{payload}} &amp; \bm{0}                  &amp; \bm{0}   &amp; \bm{0}   &amp; \bm{0} \\[6pt]&#10;\bm{0}                  &amp; \bm{H}_{\text{extra}}   &amp; \bm{0}   &amp; \bm{0}   &amp; \bm{0} \\[6pt]&#10;\bm{M}_{\text{Puncpos}} &amp; \bm{M}_{\text{extrapunc}} &amp; \bm{I}   &amp; \bm{0}   &amp; \bm{0} \\[6pt]&#10;\bm{M}_{\text{Enhanced1}} &amp; \bm{I}                  &amp; \bm{0}   &amp; \bm{I}   &amp; \bm{0} \\[6pt]&#10;\bm{M}_{\text{Enhanced2}} &amp; \bm{0}                  &amp; \bm{0}   &amp; \bm{I}   &amp; \bm{I} \\[6pt]&#10;&#10;\end{bmatrix}&#10;\]&#10;&#10;&#10;\end{document}"/>
  <p:tag name="IGUANATEXSIZE" val="18"/>
  <p:tag name="IGUANATEXCURSOR" val="362"/>
  <p:tag name="TRANSPARENCY" val="True"/>
  <p:tag name="LATEXENGINEID" val="0"/>
  <p:tag name="TEMPFOLDER" val="C:\temp\"/>
  <p:tag name="LATEXFORMHEIGHT" val="312"/>
  <p:tag name="LATEXFORMWIDTH" val="665.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270.341"/>
  <p:tag name="LATEXADDIN" val="\documentclass{article}&#10;\usepackage{amsmath, xcolor}&#10;\pagestyle{empty}&#10;\begin{document}&#10;&#10;Partial-Extra Structure&#10;\end{document}"/>
  <p:tag name="IGUANATEXSIZE" val="14"/>
  <p:tag name="IGUANATEXCURSOR" val="103"/>
  <p:tag name="TRANSPARENCY" val="True"/>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646.044"/>
  <p:tag name="LATEXADDIN" val="\documentclass{article}&#10;\usepackage{amsmath, xcolor,bm}&#10;\pagestyle{empty}&#10;\begin{document}&#10;&#10;$M_{puncpos} $ each row degree is 1.&#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1}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788.526"/>
  <p:tag name="LATEXADDIN" val="\documentclass{article}&#10;\usepackage{amsmath, xcolor,bm}&#10;\pagestyle{empty}&#10;\begin{document}&#10;&#10;$M_{Enhanced2} $ each row degree is 1.&#10;&#10;\end{document}"/>
  <p:tag name="IGUANATEXSIZE" val="18"/>
  <p:tag name="IGUANATEXCURSOR" val="105"/>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9806</TotalTime>
  <Words>1909</Words>
  <Application>Microsoft Office PowerPoint</Application>
  <PresentationFormat>寬螢幕</PresentationFormat>
  <Paragraphs>354</Paragraphs>
  <Slides>74</Slides>
  <Notes>36</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74</vt:i4>
      </vt:variant>
    </vt:vector>
  </HeadingPairs>
  <TitlesOfParts>
    <vt:vector size="81" baseType="lpstr">
      <vt:lpstr>Aptos</vt:lpstr>
      <vt:lpstr>Arial</vt:lpstr>
      <vt:lpstr>Barlow</vt:lpstr>
      <vt:lpstr>Montserrat</vt:lpstr>
      <vt:lpstr>Times New Roman</vt:lpstr>
      <vt:lpstr>Office 佈景主題</vt:lpstr>
      <vt:lpstr>Management Consulting Toolkit by Slidesgo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周聖喆</dc:creator>
  <cp:lastModifiedBy>周聖喆</cp:lastModifiedBy>
  <cp:revision>411</cp:revision>
  <dcterms:created xsi:type="dcterms:W3CDTF">2025-04-22T13:00:56Z</dcterms:created>
  <dcterms:modified xsi:type="dcterms:W3CDTF">2025-06-29T12:38:35Z</dcterms:modified>
</cp:coreProperties>
</file>